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</p:sldMasterIdLst>
  <p:notesMasterIdLst>
    <p:notesMasterId r:id="rId21"/>
  </p:notesMasterIdLst>
  <p:handoutMasterIdLst>
    <p:handoutMasterId r:id="rId22"/>
  </p:handoutMasterIdLst>
  <p:sldIdLst>
    <p:sldId id="462" r:id="rId3"/>
    <p:sldId id="438" r:id="rId4"/>
    <p:sldId id="439" r:id="rId5"/>
    <p:sldId id="440" r:id="rId6"/>
    <p:sldId id="441" r:id="rId7"/>
    <p:sldId id="455" r:id="rId8"/>
    <p:sldId id="442" r:id="rId9"/>
    <p:sldId id="457" r:id="rId10"/>
    <p:sldId id="444" r:id="rId11"/>
    <p:sldId id="461" r:id="rId12"/>
    <p:sldId id="443" r:id="rId13"/>
    <p:sldId id="445" r:id="rId14"/>
    <p:sldId id="453" r:id="rId15"/>
    <p:sldId id="452" r:id="rId16"/>
    <p:sldId id="446" r:id="rId17"/>
    <p:sldId id="448" r:id="rId18"/>
    <p:sldId id="458" r:id="rId19"/>
    <p:sldId id="459" r:id="rId20"/>
  </p:sldIdLst>
  <p:sldSz cx="9144000" cy="6858000" type="screen4x3"/>
  <p:notesSz cx="6400800" cy="8686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36">
          <p15:clr>
            <a:srgbClr val="A4A3A4"/>
          </p15:clr>
        </p15:guide>
        <p15:guide id="2" pos="201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nce, Krystin" initials="H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65AF"/>
    <a:srgbClr val="D3D5D6"/>
    <a:srgbClr val="073E87"/>
    <a:srgbClr val="1F4284"/>
    <a:srgbClr val="000099"/>
    <a:srgbClr val="002044"/>
    <a:srgbClr val="0EA84F"/>
    <a:srgbClr val="CD3301"/>
    <a:srgbClr val="3399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 snapToObjects="1">
      <p:cViewPr>
        <p:scale>
          <a:sx n="110" d="100"/>
          <a:sy n="110" d="100"/>
        </p:scale>
        <p:origin x="924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-3744" y="-96"/>
      </p:cViewPr>
      <p:guideLst>
        <p:guide orient="horz" pos="2736"/>
        <p:guide pos="201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sugiura\AppData\Local\Microsoft\Windows\Temporary%20Internet%20Files\Content.Outlook\SH39RAWI\M14AD_Time_In_Motion_May2018%20(2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Sheet1!$E$1</c:f>
              <c:strCache>
                <c:ptCount val="1"/>
                <c:pt idx="0">
                  <c:v>In-Motion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B050"/>
              </a:solidFill>
            </a:ln>
            <a:effectLst/>
          </c:spPr>
          <c:invertIfNegative val="0"/>
          <c:val>
            <c:numRef>
              <c:f>(Sheet1!$E$3,Sheet1!$E$8)</c:f>
              <c:numCache>
                <c:formatCode>###0.0;\-###0.0;###0.0</c:formatCode>
                <c:ptCount val="2"/>
                <c:pt idx="0">
                  <c:v>19.126035449735419</c:v>
                </c:pt>
                <c:pt idx="1">
                  <c:v>18.528795762711816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D8-4075-A03E-AC9871C48A1A}"/>
            </c:ext>
          </c:extLst>
        </c:ser>
        <c:ser>
          <c:idx val="1"/>
          <c:order val="1"/>
          <c:tx>
            <c:strRef>
              <c:f>Sheet1!$F$1</c:f>
              <c:strCache>
                <c:ptCount val="1"/>
                <c:pt idx="0">
                  <c:v>At Bus Stop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(Sheet1!$F$3,Sheet1!$F$8)</c:f>
              <c:numCache>
                <c:formatCode>#,##0.0;\-#,##0.0;#,##0.0</c:formatCode>
                <c:ptCount val="2"/>
                <c:pt idx="0">
                  <c:v>11.98237266313933</c:v>
                </c:pt>
                <c:pt idx="1">
                  <c:v>11.084261487758939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D8-4075-A03E-AC9871C48A1A}"/>
            </c:ext>
          </c:extLst>
        </c:ser>
        <c:ser>
          <c:idx val="2"/>
          <c:order val="2"/>
          <c:tx>
            <c:strRef>
              <c:f>Sheet1!$G$1</c:f>
              <c:strCache>
                <c:ptCount val="1"/>
                <c:pt idx="0">
                  <c:v>Avg dwell doors closed time (min)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(Sheet1!$G$3,Sheet1!$G$8)</c:f>
            </c:numRef>
          </c:val>
          <c:extLst>
            <c:ext xmlns:c16="http://schemas.microsoft.com/office/drawing/2014/chart" uri="{C3380CC4-5D6E-409C-BE32-E72D297353CC}">
              <c16:uniqueId val="{00000002-82D8-4075-A03E-AC9871C48A1A}"/>
            </c:ext>
          </c:extLst>
        </c:ser>
        <c:ser>
          <c:idx val="3"/>
          <c:order val="3"/>
          <c:tx>
            <c:strRef>
              <c:f>Sheet1!$H$1</c:f>
              <c:strCache>
                <c:ptCount val="1"/>
                <c:pt idx="0">
                  <c:v>Delay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val>
            <c:numRef>
              <c:f>(Sheet1!$H$3,Sheet1!$H$8)</c:f>
              <c:numCache>
                <c:formatCode>#,##0.0;\-#,##0.0;#,##0.0</c:formatCode>
                <c:ptCount val="2"/>
                <c:pt idx="0">
                  <c:v>16.214558994708987</c:v>
                </c:pt>
                <c:pt idx="1">
                  <c:v>13.871675800376646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2D8-4075-A03E-AC9871C48A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3333704"/>
        <c:axId val="213334096"/>
      </c:barChart>
      <c:catAx>
        <c:axId val="2133337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3334096"/>
        <c:crosses val="autoZero"/>
        <c:auto val="1"/>
        <c:lblAlgn val="ctr"/>
        <c:lblOffset val="100"/>
        <c:noMultiLvlLbl val="0"/>
      </c:catAx>
      <c:valAx>
        <c:axId val="213334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Average Running Time (mins)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##0.0;\-###0.0;###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333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831862499168348"/>
          <c:y val="0.32043169840796154"/>
          <c:w val="0.19837497810643687"/>
          <c:h val="0.414136300036141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8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773680" cy="434340"/>
          </a:xfrm>
          <a:prstGeom prst="rect">
            <a:avLst/>
          </a:prstGeom>
        </p:spPr>
        <p:txBody>
          <a:bodyPr vert="horz" lIns="86202" tIns="43102" rIns="86202" bIns="4310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625639" y="0"/>
            <a:ext cx="2773680" cy="434340"/>
          </a:xfrm>
          <a:prstGeom prst="rect">
            <a:avLst/>
          </a:prstGeom>
        </p:spPr>
        <p:txBody>
          <a:bodyPr vert="horz" lIns="86202" tIns="43102" rIns="86202" bIns="43102" rtlCol="0"/>
          <a:lstStyle>
            <a:lvl1pPr algn="r">
              <a:defRPr sz="1200"/>
            </a:lvl1pPr>
          </a:lstStyle>
          <a:p>
            <a:fld id="{72A475EA-8CBC-4BF6-9743-4B57650C1196}" type="datetimeFigureOut">
              <a:rPr lang="en-US" smtClean="0"/>
              <a:t>3/6/2019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250953"/>
            <a:ext cx="2773680" cy="434340"/>
          </a:xfrm>
          <a:prstGeom prst="rect">
            <a:avLst/>
          </a:prstGeom>
        </p:spPr>
        <p:txBody>
          <a:bodyPr vert="horz" lIns="86202" tIns="43102" rIns="86202" bIns="4310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625639" y="8250953"/>
            <a:ext cx="2773680" cy="434340"/>
          </a:xfrm>
          <a:prstGeom prst="rect">
            <a:avLst/>
          </a:prstGeom>
        </p:spPr>
        <p:txBody>
          <a:bodyPr vert="horz" lIns="86202" tIns="43102" rIns="86202" bIns="43102" rtlCol="0" anchor="b"/>
          <a:lstStyle>
            <a:lvl1pPr algn="r">
              <a:defRPr sz="1200"/>
            </a:lvl1pPr>
          </a:lstStyle>
          <a:p>
            <a:fld id="{5DD75228-CB5F-4F12-A786-4997F615E9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543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773680" cy="434340"/>
          </a:xfrm>
          <a:prstGeom prst="rect">
            <a:avLst/>
          </a:prstGeom>
        </p:spPr>
        <p:txBody>
          <a:bodyPr vert="horz" lIns="86202" tIns="43102" rIns="86202" bIns="4310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625639" y="0"/>
            <a:ext cx="2773680" cy="434340"/>
          </a:xfrm>
          <a:prstGeom prst="rect">
            <a:avLst/>
          </a:prstGeom>
        </p:spPr>
        <p:txBody>
          <a:bodyPr vert="horz" lIns="86202" tIns="43102" rIns="86202" bIns="43102" rtlCol="0"/>
          <a:lstStyle>
            <a:lvl1pPr algn="r">
              <a:defRPr sz="1200"/>
            </a:lvl1pPr>
          </a:lstStyle>
          <a:p>
            <a:fld id="{A997A050-0CA7-4ECA-B2FF-6355236F2C8E}" type="datetimeFigureOut">
              <a:rPr lang="en-US" smtClean="0"/>
              <a:t>3/6/2019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652463"/>
            <a:ext cx="4343400" cy="3257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6202" tIns="43102" rIns="86202" bIns="4310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40080" y="4126230"/>
            <a:ext cx="5120640" cy="3909060"/>
          </a:xfrm>
          <a:prstGeom prst="rect">
            <a:avLst/>
          </a:prstGeom>
        </p:spPr>
        <p:txBody>
          <a:bodyPr vert="horz" lIns="86202" tIns="43102" rIns="86202" bIns="4310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250953"/>
            <a:ext cx="2773680" cy="434340"/>
          </a:xfrm>
          <a:prstGeom prst="rect">
            <a:avLst/>
          </a:prstGeom>
        </p:spPr>
        <p:txBody>
          <a:bodyPr vert="horz" lIns="86202" tIns="43102" rIns="86202" bIns="4310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25639" y="8250953"/>
            <a:ext cx="2773680" cy="434340"/>
          </a:xfrm>
          <a:prstGeom prst="rect">
            <a:avLst/>
          </a:prstGeom>
        </p:spPr>
        <p:txBody>
          <a:bodyPr vert="horz" lIns="86202" tIns="43102" rIns="86202" bIns="43102" rtlCol="0" anchor="b"/>
          <a:lstStyle>
            <a:lvl1pPr algn="r">
              <a:defRPr sz="1200"/>
            </a:lvl1pPr>
          </a:lstStyle>
          <a:p>
            <a:fld id="{7DEFA307-1B7B-4024-A903-81C7B517B8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424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606"/>
              </a:spcBef>
              <a:defRPr sz="2800" b="1">
                <a:solidFill>
                  <a:srgbClr val="595959"/>
                </a:solidFill>
              </a:defRPr>
            </a:pPr>
            <a:r>
              <a:rPr lang="en-US" dirty="0"/>
              <a:t>Timeline and next steps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760191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606"/>
              </a:spcBef>
              <a:defRPr sz="2800" b="1">
                <a:solidFill>
                  <a:srgbClr val="595959"/>
                </a:solidFill>
              </a:defRPr>
            </a:pPr>
            <a:r>
              <a:rPr lang="en-US" dirty="0"/>
              <a:t>Timeline and next steps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541220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606"/>
              </a:spcBef>
              <a:defRPr sz="2800" b="1">
                <a:solidFill>
                  <a:srgbClr val="595959"/>
                </a:solidFill>
              </a:defRPr>
            </a:pPr>
            <a:r>
              <a:rPr lang="en-US" dirty="0"/>
              <a:t>Timeline and next steps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587400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606"/>
              </a:spcBef>
              <a:defRPr sz="2800" b="1">
                <a:solidFill>
                  <a:srgbClr val="595959"/>
                </a:solidFill>
              </a:defRPr>
            </a:pPr>
            <a:r>
              <a:rPr lang="en-US" dirty="0"/>
              <a:t>Timeline and next steps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432860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606"/>
              </a:spcBef>
              <a:defRPr sz="2800" b="1">
                <a:solidFill>
                  <a:srgbClr val="595959"/>
                </a:solidFill>
              </a:defRPr>
            </a:pPr>
            <a:r>
              <a:rPr lang="en-US" dirty="0"/>
              <a:t>Timeline and next steps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974357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606"/>
              </a:spcBef>
              <a:defRPr sz="2800" b="1">
                <a:solidFill>
                  <a:srgbClr val="595959"/>
                </a:solidFill>
              </a:defRPr>
            </a:pPr>
            <a:r>
              <a:rPr lang="en-US" dirty="0"/>
              <a:t>Timeline and next steps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343994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606"/>
              </a:spcBef>
              <a:defRPr sz="2800" b="1">
                <a:solidFill>
                  <a:srgbClr val="595959"/>
                </a:solidFill>
              </a:defRPr>
            </a:pPr>
            <a:r>
              <a:rPr lang="en-US" dirty="0"/>
              <a:t>Timeline and next steps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4123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606"/>
              </a:spcBef>
              <a:defRPr sz="2800" b="1">
                <a:solidFill>
                  <a:srgbClr val="595959"/>
                </a:solidFill>
              </a:defRPr>
            </a:pPr>
            <a:r>
              <a:rPr lang="en-US" dirty="0"/>
              <a:t>Timeline and next steps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75696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606"/>
              </a:spcBef>
              <a:defRPr sz="2800" b="1">
                <a:solidFill>
                  <a:srgbClr val="595959"/>
                </a:solidFill>
              </a:defRPr>
            </a:pPr>
            <a:r>
              <a:rPr lang="en-US" dirty="0"/>
              <a:t>Timeline and next steps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72592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606"/>
              </a:spcBef>
              <a:defRPr sz="2800" b="1">
                <a:solidFill>
                  <a:srgbClr val="595959"/>
                </a:solidFill>
              </a:defRPr>
            </a:pPr>
            <a:r>
              <a:rPr lang="en-US" dirty="0"/>
              <a:t>Timeline and next steps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197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606"/>
              </a:spcBef>
              <a:defRPr sz="2800" b="1">
                <a:solidFill>
                  <a:srgbClr val="595959"/>
                </a:solidFill>
              </a:defRPr>
            </a:pPr>
            <a:r>
              <a:rPr lang="en-US" dirty="0"/>
              <a:t>Timeline and next steps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5487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606"/>
              </a:spcBef>
              <a:defRPr sz="2800" b="1">
                <a:solidFill>
                  <a:srgbClr val="595959"/>
                </a:solidFill>
              </a:defRPr>
            </a:pPr>
            <a:r>
              <a:rPr lang="en-US" dirty="0"/>
              <a:t>Timeline and next steps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95792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606"/>
              </a:spcBef>
              <a:defRPr sz="2800" b="1">
                <a:solidFill>
                  <a:srgbClr val="595959"/>
                </a:solidFill>
              </a:defRPr>
            </a:pPr>
            <a:r>
              <a:rPr lang="en-US" dirty="0"/>
              <a:t>Timeline and next steps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07332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606"/>
              </a:spcBef>
              <a:defRPr sz="2800" b="1">
                <a:solidFill>
                  <a:srgbClr val="595959"/>
                </a:solidFill>
              </a:defRPr>
            </a:pPr>
            <a:r>
              <a:rPr lang="en-US" dirty="0"/>
              <a:t>Timeline and next steps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664411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606"/>
              </a:spcBef>
              <a:defRPr sz="2800" b="1">
                <a:solidFill>
                  <a:srgbClr val="595959"/>
                </a:solidFill>
              </a:defRPr>
            </a:pPr>
            <a:r>
              <a:rPr lang="en-US" dirty="0"/>
              <a:t>Timeline and next steps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00999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143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28600"/>
            <a:ext cx="7776865" cy="439698"/>
          </a:xfrm>
        </p:spPr>
        <p:txBody>
          <a:bodyPr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668298"/>
            <a:ext cx="7791365" cy="3048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09360"/>
            <a:ext cx="914400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528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CB40E-037C-4703-B4EC-882F12DEED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194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05000"/>
            <a:ext cx="4040188" cy="4221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2192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05000"/>
            <a:ext cx="4041775" cy="4221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A544E-7D0B-4039-9E2B-AF4577ED65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224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65911-D2D4-43B2-9B8D-199C32595C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519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85B5F-989B-4E4A-864A-17D4F6607C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094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A639-702F-435B-8204-B895AFC425B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09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A639-702F-435B-8204-B895AFC425B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996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05000"/>
            <a:ext cx="4040188" cy="4221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2192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05000"/>
            <a:ext cx="4041775" cy="4221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A639-702F-435B-8204-B895AFC425B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701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A639-702F-435B-8204-B895AFC425B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395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A639-702F-435B-8204-B895AFC425B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50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926955" y="6560591"/>
            <a:ext cx="250686" cy="36957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1573614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6308725"/>
            <a:ext cx="9144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28600"/>
            <a:ext cx="7776865" cy="439698"/>
          </a:xfrm>
        </p:spPr>
        <p:txBody>
          <a:bodyPr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668298"/>
            <a:ext cx="7791365" cy="3048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38164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ED300-90F8-4ABB-89BD-58F2B3ACF3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994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03848"/>
            <a:ext cx="9144000" cy="45415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4570A639-702F-435B-8204-B895AFC425B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118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6403975"/>
            <a:ext cx="91440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prstClr val="white"/>
                </a:solidFill>
                <a:latin typeface="+mn-lt"/>
              </a:defRPr>
            </a:lvl1pPr>
          </a:lstStyle>
          <a:p>
            <a:pPr>
              <a:defRPr/>
            </a:pPr>
            <a:fld id="{CAFC83A9-9649-48DB-8CDE-BF405C1D69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270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17" r="18151" b="14320"/>
          <a:stretch/>
        </p:blipFill>
        <p:spPr>
          <a:xfrm>
            <a:off x="0" y="1151791"/>
            <a:ext cx="9135208" cy="5125917"/>
          </a:xfrm>
          <a:prstGeom prst="rect">
            <a:avLst/>
          </a:prstGeom>
        </p:spPr>
      </p:pic>
      <p:sp>
        <p:nvSpPr>
          <p:cNvPr id="10242" name="Subtitle 4"/>
          <p:cNvSpPr>
            <a:spLocks noGrp="1"/>
          </p:cNvSpPr>
          <p:nvPr>
            <p:ph type="subTitle" idx="1"/>
          </p:nvPr>
        </p:nvSpPr>
        <p:spPr>
          <a:xfrm>
            <a:off x="152400" y="740260"/>
            <a:ext cx="7791450" cy="30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500" dirty="0">
                <a:latin typeface="Helvetica" pitchFamily="34" charset="0"/>
              </a:rPr>
              <a:t>Elected Officials Briefing March 6, 2019</a:t>
            </a:r>
          </a:p>
        </p:txBody>
      </p:sp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403225" y="6484938"/>
            <a:ext cx="1819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white"/>
                </a:solidFill>
                <a:latin typeface="Helvetica" panose="020B0604020202030204" pitchFamily="34" charset="0"/>
              </a:rPr>
              <a:t>New </a:t>
            </a:r>
            <a:r>
              <a:rPr lang="en-US" sz="1100" dirty="0">
                <a:solidFill>
                  <a:prstClr val="white"/>
                </a:solidFill>
                <a:latin typeface="Helvetica" panose="020B0604020202030204" pitchFamily="34" charset="0"/>
              </a:rPr>
              <a:t>York</a:t>
            </a:r>
            <a:r>
              <a:rPr lang="en-US" sz="1200" dirty="0">
                <a:solidFill>
                  <a:prstClr val="white"/>
                </a:solidFill>
                <a:latin typeface="Helvetica" panose="020B0604020202030204" pitchFamily="34" charset="0"/>
              </a:rPr>
              <a:t> City Transit</a:t>
            </a:r>
          </a:p>
        </p:txBody>
      </p:sp>
      <p:sp>
        <p:nvSpPr>
          <p:cNvPr id="10241" name="Title 2"/>
          <p:cNvSpPr>
            <a:spLocks noGrp="1"/>
          </p:cNvSpPr>
          <p:nvPr>
            <p:ph type="ctrTitle"/>
          </p:nvPr>
        </p:nvSpPr>
        <p:spPr>
          <a:xfrm>
            <a:off x="152400" y="-91918"/>
            <a:ext cx="8988425" cy="1095499"/>
          </a:xfrm>
        </p:spPr>
        <p:txBody>
          <a:bodyPr/>
          <a:lstStyle/>
          <a:p>
            <a:pPr eaLnBrk="1" hangingPunct="1"/>
            <a:r>
              <a:rPr lang="en-US" dirty="0">
                <a:latin typeface="HelveticaNeueLT Std" pitchFamily="34" charset="0"/>
              </a:rPr>
              <a:t>M14A/D Select Bus Service</a:t>
            </a:r>
          </a:p>
        </p:txBody>
      </p:sp>
    </p:spTree>
    <p:extLst>
      <p:ext uri="{BB962C8B-B14F-4D97-AF65-F5344CB8AC3E}">
        <p14:creationId xmlns:p14="http://schemas.microsoft.com/office/powerpoint/2010/main" val="4100867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>
          <a:xfrm>
            <a:off x="8739554" y="6560591"/>
            <a:ext cx="438087" cy="369570"/>
          </a:xfrm>
        </p:spPr>
        <p:txBody>
          <a:bodyPr/>
          <a:lstStyle/>
          <a:p>
            <a:fld id="{86CB4B4D-7CA3-9044-876B-883B54F8677D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7921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HelveticaNeueLT Std" pitchFamily="34" charset="0"/>
              </a:rPr>
              <a:t>West Side M14A Adjustment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29221C-CA8B-4800-AA19-6368DD25FD95}"/>
              </a:ext>
            </a:extLst>
          </p:cNvPr>
          <p:cNvSpPr txBox="1"/>
          <p:nvPr/>
        </p:nvSpPr>
        <p:spPr>
          <a:xfrm>
            <a:off x="4825753" y="1493522"/>
            <a:ext cx="4114800" cy="42473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14313" indent="-214313" defTabSz="685800" hangingPunct="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M14A loop through Abingdon Square requires tight turns and disruption to narrow streets</a:t>
            </a:r>
          </a:p>
          <a:p>
            <a:pPr marL="214313" indent="-214313" defTabSz="685800" hangingPunct="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Proposal removes M14A from Abingdon Square and extends it to 10 Avenue, providing more service on the primary corridor of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14 Street.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AFD644-BFBE-4AAB-8D08-D0C9571743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" t="4708" r="60899" b="49563"/>
          <a:stretch/>
        </p:blipFill>
        <p:spPr>
          <a:xfrm>
            <a:off x="103368" y="1617887"/>
            <a:ext cx="4611176" cy="3796951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D0C277B-D40A-43C8-B18F-C0A8AFF7DCCD}"/>
              </a:ext>
            </a:extLst>
          </p:cNvPr>
          <p:cNvCxnSpPr>
            <a:cxnSpLocks/>
          </p:cNvCxnSpPr>
          <p:nvPr/>
        </p:nvCxnSpPr>
        <p:spPr>
          <a:xfrm>
            <a:off x="1576388" y="3572083"/>
            <a:ext cx="45932" cy="229026"/>
          </a:xfrm>
          <a:prstGeom prst="straightConnector1">
            <a:avLst/>
          </a:prstGeom>
          <a:ln w="15875">
            <a:solidFill>
              <a:schemeClr val="tx2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DFB3878-8F49-4D71-8F2A-7E9C3934047C}"/>
              </a:ext>
            </a:extLst>
          </p:cNvPr>
          <p:cNvCxnSpPr>
            <a:cxnSpLocks/>
          </p:cNvCxnSpPr>
          <p:nvPr/>
        </p:nvCxnSpPr>
        <p:spPr>
          <a:xfrm flipH="1" flipV="1">
            <a:off x="1317812" y="3602892"/>
            <a:ext cx="68076" cy="235684"/>
          </a:xfrm>
          <a:prstGeom prst="straightConnector1">
            <a:avLst/>
          </a:prstGeom>
          <a:ln w="15875">
            <a:solidFill>
              <a:schemeClr val="tx2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375707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>
          <a:xfrm>
            <a:off x="8783515" y="6560591"/>
            <a:ext cx="394126" cy="369570"/>
          </a:xfrm>
        </p:spPr>
        <p:txBody>
          <a:bodyPr/>
          <a:lstStyle/>
          <a:p>
            <a:fld id="{86CB4B4D-7CA3-9044-876B-883B54F8677D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Progress of the Work – Manhattan">
            <a:extLst>
              <a:ext uri="{FF2B5EF4-FFF2-40B4-BE49-F238E27FC236}">
                <a16:creationId xmlns:a16="http://schemas.microsoft.com/office/drawing/2014/main" id="{D41E18A9-864E-464F-BB05-1CC2884DA617}"/>
              </a:ext>
            </a:extLst>
          </p:cNvPr>
          <p:cNvSpPr txBox="1"/>
          <p:nvPr/>
        </p:nvSpPr>
        <p:spPr>
          <a:xfrm>
            <a:off x="660583" y="1486003"/>
            <a:ext cx="4954405" cy="1105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19" rIns="45719" bIns="45719">
            <a:spAutoFit/>
          </a:bodyPr>
          <a:lstStyle>
            <a:lvl1pPr defTabSz="457200">
              <a:lnSpc>
                <a:spcPts val="7900"/>
              </a:lnSpc>
              <a:defRPr sz="5500" b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2025" dirty="0">
                <a:solidFill>
                  <a:schemeClr val="bg1"/>
                </a:solidFill>
              </a:rPr>
              <a:t>M14 Select Bus Service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267EE5-AF65-4CDC-9424-8F1328C45939}"/>
              </a:ext>
            </a:extLst>
          </p:cNvPr>
          <p:cNvSpPr txBox="1"/>
          <p:nvPr/>
        </p:nvSpPr>
        <p:spPr>
          <a:xfrm>
            <a:off x="4882511" y="1267452"/>
            <a:ext cx="4075325" cy="43242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14313" indent="-214313" defTabSz="685800" hangingPunct="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Street is a Vision Zero priority corridor with 7 priority intersections, more than any other Manhattan street</a:t>
            </a:r>
          </a:p>
          <a:p>
            <a:pPr marL="536377" lvl="4" indent="-21133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Avenue</a:t>
            </a:r>
          </a:p>
          <a:p>
            <a:pPr marL="536377" lvl="4" indent="-21133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Avenue</a:t>
            </a:r>
          </a:p>
          <a:p>
            <a:pPr marL="536377" lvl="4" indent="-21133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Avenue</a:t>
            </a:r>
          </a:p>
          <a:p>
            <a:pPr marL="536377" lvl="4" indent="-21133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Union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Sq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West/University Pl</a:t>
            </a:r>
          </a:p>
          <a:p>
            <a:pPr marL="536377" lvl="4" indent="-21133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Avenue</a:t>
            </a:r>
          </a:p>
          <a:p>
            <a:pPr marL="536377" lvl="4" indent="-21133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Avenue</a:t>
            </a:r>
          </a:p>
          <a:p>
            <a:pPr marL="536377" lvl="4" indent="-21133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Avenue</a:t>
            </a:r>
          </a:p>
          <a:p>
            <a:pPr marL="210741" lvl="4" indent="-21074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16.8 pedestrians killed or severely injured per mile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11469"/>
          <a:stretch/>
        </p:blipFill>
        <p:spPr>
          <a:xfrm>
            <a:off x="33657" y="1267452"/>
            <a:ext cx="4810905" cy="37473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57" y="5014835"/>
            <a:ext cx="4810905" cy="276625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229600" cy="7921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HelveticaNeueLT Std" pitchFamily="34" charset="0"/>
              </a:rPr>
              <a:t>14</a:t>
            </a:r>
            <a:r>
              <a:rPr lang="en-US" baseline="30000" dirty="0">
                <a:latin typeface="HelveticaNeueLT Std" pitchFamily="34" charset="0"/>
              </a:rPr>
              <a:t>th</a:t>
            </a:r>
            <a:r>
              <a:rPr lang="en-US" dirty="0">
                <a:latin typeface="HelveticaNeueLT Std" pitchFamily="34" charset="0"/>
              </a:rPr>
              <a:t> Street: Vision Zero Corridor</a:t>
            </a:r>
          </a:p>
        </p:txBody>
      </p:sp>
    </p:spTree>
    <p:extLst>
      <p:ext uri="{BB962C8B-B14F-4D97-AF65-F5344CB8AC3E}">
        <p14:creationId xmlns:p14="http://schemas.microsoft.com/office/powerpoint/2010/main" val="77617899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>
          <a:xfrm>
            <a:off x="8757138" y="6560591"/>
            <a:ext cx="420503" cy="369570"/>
          </a:xfrm>
        </p:spPr>
        <p:txBody>
          <a:bodyPr/>
          <a:lstStyle/>
          <a:p>
            <a:fld id="{86CB4B4D-7CA3-9044-876B-883B54F8677D}" type="slidenum">
              <a:rPr lang="en-US" smtClean="0"/>
              <a:t>12</a:t>
            </a:fld>
            <a:endParaRPr lang="en-US"/>
          </a:p>
        </p:txBody>
      </p:sp>
      <p:sp>
        <p:nvSpPr>
          <p:cNvPr id="7" name="Progress of the Work – Manhattan">
            <a:extLst>
              <a:ext uri="{FF2B5EF4-FFF2-40B4-BE49-F238E27FC236}">
                <a16:creationId xmlns:a16="http://schemas.microsoft.com/office/drawing/2014/main" id="{D41E18A9-864E-464F-BB05-1CC2884DA617}"/>
              </a:ext>
            </a:extLst>
          </p:cNvPr>
          <p:cNvSpPr txBox="1"/>
          <p:nvPr/>
        </p:nvSpPr>
        <p:spPr>
          <a:xfrm>
            <a:off x="660583" y="1486003"/>
            <a:ext cx="4954405" cy="1105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19" rIns="45719" bIns="45719">
            <a:spAutoFit/>
          </a:bodyPr>
          <a:lstStyle>
            <a:lvl1pPr defTabSz="457200">
              <a:lnSpc>
                <a:spcPts val="7900"/>
              </a:lnSpc>
              <a:defRPr sz="5500" b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2025" dirty="0">
                <a:solidFill>
                  <a:schemeClr val="bg1"/>
                </a:solidFill>
              </a:rPr>
              <a:t>M14 Select Bus Service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267EE5-AF65-4CDC-9424-8F1328C45939}"/>
              </a:ext>
            </a:extLst>
          </p:cNvPr>
          <p:cNvSpPr txBox="1"/>
          <p:nvPr/>
        </p:nvSpPr>
        <p:spPr>
          <a:xfrm>
            <a:off x="5152293" y="1746170"/>
            <a:ext cx="3857404" cy="4031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14313" indent="-2143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Busway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markings have been installed</a:t>
            </a:r>
          </a:p>
          <a:p>
            <a:pPr marL="214313" indent="-2143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Busway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parking regulations and traffic restrictions have not been installed</a:t>
            </a:r>
          </a:p>
          <a:p>
            <a:pPr marL="214313" indent="-2143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Changes to street design would require street resurfacing and installation of new markings</a:t>
            </a:r>
          </a:p>
          <a:p>
            <a:pPr marL="214313" indent="-2143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Markings cannot be installed until late April or early May at the earliest, due to temperature restrictions</a:t>
            </a:r>
          </a:p>
        </p:txBody>
      </p:sp>
      <p:sp>
        <p:nvSpPr>
          <p:cNvPr id="11" name="Progress of the Work – Manhattan">
            <a:extLst>
              <a:ext uri="{FF2B5EF4-FFF2-40B4-BE49-F238E27FC236}">
                <a16:creationId xmlns:a16="http://schemas.microsoft.com/office/drawing/2014/main" id="{C516F876-4E18-554F-93D4-F3C55F598439}"/>
              </a:ext>
            </a:extLst>
          </p:cNvPr>
          <p:cNvSpPr txBox="1"/>
          <p:nvPr/>
        </p:nvSpPr>
        <p:spPr>
          <a:xfrm>
            <a:off x="457200" y="894462"/>
            <a:ext cx="8387063" cy="375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19" rIns="45719" bIns="45719">
            <a:spAutoFit/>
          </a:bodyPr>
          <a:lstStyle>
            <a:lvl1pPr defTabSz="457200">
              <a:lnSpc>
                <a:spcPts val="7900"/>
              </a:lnSpc>
              <a:defRPr sz="5500" b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lnSpc>
                <a:spcPts val="2363"/>
              </a:lnSpc>
              <a:defRPr sz="5000" b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800" dirty="0">
                <a:solidFill>
                  <a:srgbClr val="073E87"/>
                </a:solidFill>
              </a:rPr>
              <a:t>Key Considerations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59" y="1969477"/>
            <a:ext cx="4728722" cy="2664069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229600" cy="7921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HelveticaNeueLT Std" pitchFamily="34" charset="0"/>
              </a:rPr>
              <a:t>14</a:t>
            </a:r>
            <a:r>
              <a:rPr lang="en-US" baseline="30000" dirty="0">
                <a:latin typeface="HelveticaNeueLT Std" pitchFamily="34" charset="0"/>
              </a:rPr>
              <a:t>th</a:t>
            </a:r>
            <a:r>
              <a:rPr lang="en-US" dirty="0">
                <a:latin typeface="HelveticaNeueLT Std" pitchFamily="34" charset="0"/>
              </a:rPr>
              <a:t> Street Design</a:t>
            </a:r>
          </a:p>
        </p:txBody>
      </p:sp>
    </p:spTree>
    <p:extLst>
      <p:ext uri="{BB962C8B-B14F-4D97-AF65-F5344CB8AC3E}">
        <p14:creationId xmlns:p14="http://schemas.microsoft.com/office/powerpoint/2010/main" val="20371118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7" t="59616" r="32067" b="34743"/>
          <a:stretch/>
        </p:blipFill>
        <p:spPr>
          <a:xfrm>
            <a:off x="0" y="1990802"/>
            <a:ext cx="9164752" cy="186130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>
          <a:xfrm>
            <a:off x="8642838" y="6560591"/>
            <a:ext cx="534803" cy="369570"/>
          </a:xfrm>
        </p:spPr>
        <p:txBody>
          <a:bodyPr/>
          <a:lstStyle/>
          <a:p>
            <a:fld id="{86CB4B4D-7CA3-9044-876B-883B54F8677D}" type="slidenum">
              <a:rPr lang="en-US" smtClean="0"/>
              <a:t>13</a:t>
            </a:fld>
            <a:endParaRPr lang="en-US" dirty="0"/>
          </a:p>
        </p:txBody>
      </p:sp>
      <p:sp>
        <p:nvSpPr>
          <p:cNvPr id="9" name="Progress of the Work – Manhattan">
            <a:extLst>
              <a:ext uri="{FF2B5EF4-FFF2-40B4-BE49-F238E27FC236}">
                <a16:creationId xmlns:a16="http://schemas.microsoft.com/office/drawing/2014/main" id="{C516F876-4E18-554F-93D4-F3C55F598439}"/>
              </a:ext>
            </a:extLst>
          </p:cNvPr>
          <p:cNvSpPr txBox="1"/>
          <p:nvPr/>
        </p:nvSpPr>
        <p:spPr>
          <a:xfrm>
            <a:off x="283869" y="3974030"/>
            <a:ext cx="4356711" cy="22826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19" rIns="45719" bIns="45719">
            <a:spAutoFit/>
          </a:bodyPr>
          <a:lstStyle>
            <a:lvl1pPr defTabSz="457200">
              <a:lnSpc>
                <a:spcPts val="7900"/>
              </a:lnSpc>
              <a:defRPr sz="5500" b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lnSpc>
                <a:spcPts val="2363"/>
              </a:lnSpc>
              <a:defRPr sz="5000" b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600" b="0" dirty="0">
                <a:solidFill>
                  <a:schemeClr val="tx1"/>
                </a:solidFill>
              </a:rPr>
              <a:t>Proposed Turn Restrictions on 14</a:t>
            </a:r>
            <a:r>
              <a:rPr lang="en-US" sz="1600" b="0" baseline="30000" dirty="0">
                <a:solidFill>
                  <a:schemeClr val="tx1"/>
                </a:solidFill>
              </a:rPr>
              <a:t>th</a:t>
            </a:r>
            <a:r>
              <a:rPr lang="en-US" sz="1600" b="0" dirty="0">
                <a:solidFill>
                  <a:schemeClr val="tx1"/>
                </a:solidFill>
              </a:rPr>
              <a:t> Street</a:t>
            </a:r>
          </a:p>
          <a:p>
            <a:pPr marL="285750" indent="-28575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5000" b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100" b="0" dirty="0">
                <a:solidFill>
                  <a:schemeClr val="tx1"/>
                </a:solidFill>
              </a:rPr>
              <a:t>Left from 14</a:t>
            </a:r>
            <a:r>
              <a:rPr lang="en-US" sz="1100" b="0" baseline="30000" dirty="0">
                <a:solidFill>
                  <a:schemeClr val="tx1"/>
                </a:solidFill>
              </a:rPr>
              <a:t>th</a:t>
            </a:r>
            <a:r>
              <a:rPr lang="en-US" sz="1100" b="0" dirty="0">
                <a:solidFill>
                  <a:schemeClr val="tx1"/>
                </a:solidFill>
              </a:rPr>
              <a:t> St to 8</a:t>
            </a:r>
            <a:r>
              <a:rPr lang="en-US" sz="1100" b="0" baseline="30000" dirty="0">
                <a:solidFill>
                  <a:schemeClr val="tx1"/>
                </a:solidFill>
              </a:rPr>
              <a:t>th</a:t>
            </a:r>
            <a:r>
              <a:rPr lang="en-US" sz="1100" b="0" dirty="0">
                <a:solidFill>
                  <a:schemeClr val="tx1"/>
                </a:solidFill>
              </a:rPr>
              <a:t> Av</a:t>
            </a:r>
          </a:p>
          <a:p>
            <a:pPr marL="285750" indent="-28575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5000" b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100" b="0" dirty="0">
                <a:solidFill>
                  <a:schemeClr val="tx1"/>
                </a:solidFill>
              </a:rPr>
              <a:t>Left from 14</a:t>
            </a:r>
            <a:r>
              <a:rPr lang="en-US" sz="1100" b="0" baseline="30000" dirty="0">
                <a:solidFill>
                  <a:schemeClr val="tx1"/>
                </a:solidFill>
              </a:rPr>
              <a:t>th</a:t>
            </a:r>
            <a:r>
              <a:rPr lang="en-US" sz="1100" b="0" dirty="0">
                <a:solidFill>
                  <a:schemeClr val="tx1"/>
                </a:solidFill>
              </a:rPr>
              <a:t> St to 7</a:t>
            </a:r>
            <a:r>
              <a:rPr lang="en-US" sz="1100" b="0" baseline="30000" dirty="0">
                <a:solidFill>
                  <a:schemeClr val="tx1"/>
                </a:solidFill>
              </a:rPr>
              <a:t>th</a:t>
            </a:r>
            <a:r>
              <a:rPr lang="en-US" sz="1100" b="0" dirty="0">
                <a:solidFill>
                  <a:schemeClr val="tx1"/>
                </a:solidFill>
              </a:rPr>
              <a:t> Av</a:t>
            </a:r>
          </a:p>
          <a:p>
            <a:pPr marL="285750" indent="-28575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5000" b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100" b="0" dirty="0">
                <a:solidFill>
                  <a:schemeClr val="tx1"/>
                </a:solidFill>
              </a:rPr>
              <a:t>Left from 14</a:t>
            </a:r>
            <a:r>
              <a:rPr lang="en-US" sz="1100" b="0" baseline="30000" dirty="0">
                <a:solidFill>
                  <a:schemeClr val="tx1"/>
                </a:solidFill>
              </a:rPr>
              <a:t>th</a:t>
            </a:r>
            <a:r>
              <a:rPr lang="en-US" sz="1100" b="0" dirty="0">
                <a:solidFill>
                  <a:schemeClr val="tx1"/>
                </a:solidFill>
              </a:rPr>
              <a:t> St to 6</a:t>
            </a:r>
            <a:r>
              <a:rPr lang="en-US" sz="1100" b="0" baseline="30000" dirty="0">
                <a:solidFill>
                  <a:schemeClr val="tx1"/>
                </a:solidFill>
              </a:rPr>
              <a:t>th</a:t>
            </a:r>
            <a:r>
              <a:rPr lang="en-US" sz="1100" b="0" dirty="0">
                <a:solidFill>
                  <a:schemeClr val="tx1"/>
                </a:solidFill>
              </a:rPr>
              <a:t> Av: DOT will explore exception for buses as part of SBS street design</a:t>
            </a:r>
          </a:p>
          <a:p>
            <a:pPr marL="285750" indent="-28575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5000" b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100" b="0" dirty="0">
                <a:solidFill>
                  <a:schemeClr val="tx1"/>
                </a:solidFill>
              </a:rPr>
              <a:t>Left from 14</a:t>
            </a:r>
            <a:r>
              <a:rPr lang="en-US" sz="1100" b="0" baseline="30000" dirty="0">
                <a:solidFill>
                  <a:schemeClr val="tx1"/>
                </a:solidFill>
              </a:rPr>
              <a:t>th</a:t>
            </a:r>
            <a:r>
              <a:rPr lang="en-US" sz="1100" b="0" dirty="0">
                <a:solidFill>
                  <a:schemeClr val="tx1"/>
                </a:solidFill>
              </a:rPr>
              <a:t> St to 5</a:t>
            </a:r>
            <a:r>
              <a:rPr lang="en-US" sz="1100" b="0" baseline="30000" dirty="0">
                <a:solidFill>
                  <a:schemeClr val="tx1"/>
                </a:solidFill>
              </a:rPr>
              <a:t>th</a:t>
            </a:r>
            <a:r>
              <a:rPr lang="en-US" sz="1100" b="0" dirty="0">
                <a:solidFill>
                  <a:schemeClr val="tx1"/>
                </a:solidFill>
              </a:rPr>
              <a:t> Av</a:t>
            </a:r>
          </a:p>
          <a:p>
            <a:pPr marL="285750" indent="-28575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5000" b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100" b="0" dirty="0">
                <a:solidFill>
                  <a:schemeClr val="tx1"/>
                </a:solidFill>
              </a:rPr>
              <a:t>Left from 14</a:t>
            </a:r>
            <a:r>
              <a:rPr lang="en-US" sz="1100" b="0" baseline="30000" dirty="0">
                <a:solidFill>
                  <a:schemeClr val="tx1"/>
                </a:solidFill>
              </a:rPr>
              <a:t>th</a:t>
            </a:r>
            <a:r>
              <a:rPr lang="en-US" sz="1100" b="0" dirty="0">
                <a:solidFill>
                  <a:schemeClr val="tx1"/>
                </a:solidFill>
              </a:rPr>
              <a:t> St to University Pl</a:t>
            </a:r>
          </a:p>
          <a:p>
            <a:pPr marL="285750" indent="-28575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5000" b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100" b="0" dirty="0">
                <a:solidFill>
                  <a:schemeClr val="tx1"/>
                </a:solidFill>
              </a:rPr>
              <a:t>Right from 14</a:t>
            </a:r>
            <a:r>
              <a:rPr lang="en-US" sz="1100" b="0" baseline="30000" dirty="0">
                <a:solidFill>
                  <a:schemeClr val="tx1"/>
                </a:solidFill>
              </a:rPr>
              <a:t>th</a:t>
            </a:r>
            <a:r>
              <a:rPr lang="en-US" sz="1100" b="0" dirty="0">
                <a:solidFill>
                  <a:schemeClr val="tx1"/>
                </a:solidFill>
              </a:rPr>
              <a:t> St to Broadway</a:t>
            </a:r>
          </a:p>
          <a:p>
            <a:pPr marL="285750" indent="-28575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5000" b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100" b="0" dirty="0">
                <a:solidFill>
                  <a:schemeClr val="tx1"/>
                </a:solidFill>
              </a:rPr>
              <a:t>Left from 4</a:t>
            </a:r>
            <a:r>
              <a:rPr lang="en-US" sz="1100" b="0" baseline="30000" dirty="0">
                <a:solidFill>
                  <a:schemeClr val="tx1"/>
                </a:solidFill>
              </a:rPr>
              <a:t>th</a:t>
            </a:r>
            <a:r>
              <a:rPr lang="en-US" sz="1100" b="0" dirty="0">
                <a:solidFill>
                  <a:schemeClr val="tx1"/>
                </a:solidFill>
              </a:rPr>
              <a:t> Av to 14</a:t>
            </a:r>
            <a:r>
              <a:rPr lang="en-US" sz="1100" b="0" baseline="30000" dirty="0">
                <a:solidFill>
                  <a:schemeClr val="tx1"/>
                </a:solidFill>
              </a:rPr>
              <a:t>th</a:t>
            </a:r>
            <a:r>
              <a:rPr lang="en-US" sz="1100" b="0" dirty="0">
                <a:solidFill>
                  <a:schemeClr val="tx1"/>
                </a:solidFill>
              </a:rPr>
              <a:t> St</a:t>
            </a:r>
          </a:p>
          <a:p>
            <a:pPr marL="285750" indent="-28575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5000" b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100" b="0" dirty="0">
                <a:solidFill>
                  <a:schemeClr val="tx1"/>
                </a:solidFill>
              </a:rPr>
              <a:t>Left from 14</a:t>
            </a:r>
            <a:r>
              <a:rPr lang="en-US" sz="1100" b="0" baseline="30000" dirty="0">
                <a:solidFill>
                  <a:schemeClr val="tx1"/>
                </a:solidFill>
              </a:rPr>
              <a:t>th</a:t>
            </a:r>
            <a:r>
              <a:rPr lang="en-US" sz="1100" b="0" dirty="0">
                <a:solidFill>
                  <a:schemeClr val="tx1"/>
                </a:solidFill>
              </a:rPr>
              <a:t> St to 3</a:t>
            </a:r>
            <a:r>
              <a:rPr lang="en-US" sz="1100" b="0" baseline="30000" dirty="0">
                <a:solidFill>
                  <a:schemeClr val="tx1"/>
                </a:solidFill>
              </a:rPr>
              <a:t>rd</a:t>
            </a:r>
            <a:r>
              <a:rPr lang="en-US" sz="1100" b="0" dirty="0">
                <a:solidFill>
                  <a:schemeClr val="tx1"/>
                </a:solidFill>
              </a:rPr>
              <a:t> Av </a:t>
            </a:r>
          </a:p>
        </p:txBody>
      </p:sp>
      <p:sp>
        <p:nvSpPr>
          <p:cNvPr id="16" name="Progress of the Work – Manhattan">
            <a:extLst>
              <a:ext uri="{FF2B5EF4-FFF2-40B4-BE49-F238E27FC236}">
                <a16:creationId xmlns:a16="http://schemas.microsoft.com/office/drawing/2014/main" id="{C516F876-4E18-554F-93D4-F3C55F598439}"/>
              </a:ext>
            </a:extLst>
          </p:cNvPr>
          <p:cNvSpPr txBox="1"/>
          <p:nvPr/>
        </p:nvSpPr>
        <p:spPr>
          <a:xfrm>
            <a:off x="457200" y="894462"/>
            <a:ext cx="8387063" cy="400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19" rIns="45719" bIns="45719">
            <a:spAutoFit/>
          </a:bodyPr>
          <a:lstStyle>
            <a:lvl1pPr defTabSz="457200">
              <a:lnSpc>
                <a:spcPts val="7900"/>
              </a:lnSpc>
              <a:defRPr sz="5500" b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lnSpc>
                <a:spcPts val="2363"/>
              </a:lnSpc>
              <a:defRPr sz="5000" b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800" dirty="0">
                <a:solidFill>
                  <a:srgbClr val="073E87"/>
                </a:solidFill>
              </a:rPr>
              <a:t>Safety Improvements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57200" y="274638"/>
            <a:ext cx="8229600" cy="7921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HelveticaNeueLT Std" pitchFamily="34" charset="0"/>
              </a:rPr>
              <a:t>14</a:t>
            </a:r>
            <a:r>
              <a:rPr lang="en-US" baseline="30000" dirty="0">
                <a:latin typeface="HelveticaNeueLT Std" pitchFamily="34" charset="0"/>
              </a:rPr>
              <a:t>th</a:t>
            </a:r>
            <a:r>
              <a:rPr lang="en-US" dirty="0">
                <a:latin typeface="HelveticaNeueLT Std" pitchFamily="34" charset="0"/>
              </a:rPr>
              <a:t> Street Design</a:t>
            </a:r>
          </a:p>
        </p:txBody>
      </p:sp>
      <p:sp>
        <p:nvSpPr>
          <p:cNvPr id="14" name="Progress of the Work – Manhattan">
            <a:extLst>
              <a:ext uri="{FF2B5EF4-FFF2-40B4-BE49-F238E27FC236}">
                <a16:creationId xmlns:a16="http://schemas.microsoft.com/office/drawing/2014/main" id="{C516F876-4E18-554F-93D4-F3C55F598439}"/>
              </a:ext>
            </a:extLst>
          </p:cNvPr>
          <p:cNvSpPr txBox="1"/>
          <p:nvPr/>
        </p:nvSpPr>
        <p:spPr>
          <a:xfrm>
            <a:off x="5455920" y="3974030"/>
            <a:ext cx="3388343" cy="2246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19" rIns="45719" bIns="45719">
            <a:spAutoFit/>
          </a:bodyPr>
          <a:lstStyle>
            <a:lvl1pPr defTabSz="457200">
              <a:lnSpc>
                <a:spcPts val="7900"/>
              </a:lnSpc>
              <a:defRPr sz="5500" b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lnSpc>
                <a:spcPts val="2363"/>
              </a:lnSpc>
              <a:defRPr sz="5000" b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600" b="0" dirty="0">
                <a:solidFill>
                  <a:schemeClr val="tx1"/>
                </a:solidFill>
              </a:rPr>
              <a:t>Other safety improvements to be explored on:</a:t>
            </a:r>
          </a:p>
          <a:p>
            <a:pPr marL="285750" indent="-285750">
              <a:lnSpc>
                <a:spcPts val="2363"/>
              </a:lnSpc>
              <a:buFont typeface="Arial" panose="020B0604020202020204" pitchFamily="34" charset="0"/>
              <a:buChar char="•"/>
              <a:defRPr sz="5000" b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400" b="0" dirty="0">
                <a:solidFill>
                  <a:schemeClr val="tx1"/>
                </a:solidFill>
              </a:rPr>
              <a:t>14</a:t>
            </a:r>
            <a:r>
              <a:rPr lang="en-US" sz="1400" b="0" baseline="30000" dirty="0">
                <a:solidFill>
                  <a:schemeClr val="tx1"/>
                </a:solidFill>
              </a:rPr>
              <a:t>th</a:t>
            </a:r>
            <a:r>
              <a:rPr lang="en-US" sz="1400" b="0" dirty="0">
                <a:solidFill>
                  <a:schemeClr val="tx1"/>
                </a:solidFill>
              </a:rPr>
              <a:t> Street: curb extensions, bus boarding space</a:t>
            </a:r>
          </a:p>
          <a:p>
            <a:pPr marL="285750" indent="-285750">
              <a:lnSpc>
                <a:spcPts val="2363"/>
              </a:lnSpc>
              <a:buFont typeface="Arial" panose="020B0604020202020204" pitchFamily="34" charset="0"/>
              <a:buChar char="•"/>
              <a:defRPr sz="5000" b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400" b="0" dirty="0">
                <a:solidFill>
                  <a:schemeClr val="tx1"/>
                </a:solidFill>
              </a:rPr>
              <a:t>A and D branches: Curb extensions, bus boarding space, left turn traffic calming, turn restrictions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3558541"/>
            <a:ext cx="3368040" cy="2935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74" y="3581243"/>
            <a:ext cx="247500" cy="270000"/>
          </a:xfrm>
          <a:prstGeom prst="rect">
            <a:avLst/>
          </a:prstGeom>
        </p:spPr>
      </p:pic>
      <p:sp>
        <p:nvSpPr>
          <p:cNvPr id="13" name="Progress of the Work – Manhattan">
            <a:extLst>
              <a:ext uri="{FF2B5EF4-FFF2-40B4-BE49-F238E27FC236}">
                <a16:creationId xmlns:a16="http://schemas.microsoft.com/office/drawing/2014/main" id="{C516F876-4E18-554F-93D4-F3C55F598439}"/>
              </a:ext>
            </a:extLst>
          </p:cNvPr>
          <p:cNvSpPr txBox="1"/>
          <p:nvPr/>
        </p:nvSpPr>
        <p:spPr>
          <a:xfrm>
            <a:off x="289082" y="3511243"/>
            <a:ext cx="1716547" cy="358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19" rIns="45719" bIns="45719">
            <a:spAutoFit/>
          </a:bodyPr>
          <a:lstStyle>
            <a:lvl1pPr defTabSz="457200">
              <a:lnSpc>
                <a:spcPts val="7900"/>
              </a:lnSpc>
              <a:defRPr sz="5500" b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lnSpc>
                <a:spcPts val="2363"/>
              </a:lnSpc>
              <a:defRPr sz="5000" b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200" b="0" dirty="0">
                <a:solidFill>
                  <a:schemeClr val="tx1"/>
                </a:solidFill>
              </a:rPr>
              <a:t>New Restriction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4282" y="3603743"/>
            <a:ext cx="202500" cy="225000"/>
          </a:xfrm>
          <a:prstGeom prst="rect">
            <a:avLst/>
          </a:prstGeom>
        </p:spPr>
      </p:pic>
      <p:sp>
        <p:nvSpPr>
          <p:cNvPr id="15" name="Progress of the Work – Manhattan">
            <a:extLst>
              <a:ext uri="{FF2B5EF4-FFF2-40B4-BE49-F238E27FC236}">
                <a16:creationId xmlns:a16="http://schemas.microsoft.com/office/drawing/2014/main" id="{C516F876-4E18-554F-93D4-F3C55F598439}"/>
              </a:ext>
            </a:extLst>
          </p:cNvPr>
          <p:cNvSpPr txBox="1"/>
          <p:nvPr/>
        </p:nvSpPr>
        <p:spPr>
          <a:xfrm>
            <a:off x="1866782" y="3511243"/>
            <a:ext cx="1716547" cy="400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19" rIns="45719" bIns="45719">
            <a:spAutoFit/>
          </a:bodyPr>
          <a:lstStyle>
            <a:lvl1pPr defTabSz="457200">
              <a:lnSpc>
                <a:spcPts val="7900"/>
              </a:lnSpc>
              <a:defRPr sz="5500" b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lnSpc>
                <a:spcPts val="2363"/>
              </a:lnSpc>
              <a:defRPr sz="5000" b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200" b="0" dirty="0">
                <a:solidFill>
                  <a:schemeClr val="tx1"/>
                </a:solidFill>
              </a:rPr>
              <a:t>Existing Restriction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1312271"/>
            <a:ext cx="86182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2016 DOT Left Turn Study: pedestrians and bicyclists are killed or severely injured by left-turning vehicles at </a:t>
            </a:r>
            <a:r>
              <a:rPr lang="en-US" b="1" dirty="0"/>
              <a:t>over three times </a:t>
            </a:r>
            <a:r>
              <a:rPr lang="en-US" dirty="0"/>
              <a:t>the rate of right-turning vehicles</a:t>
            </a:r>
          </a:p>
        </p:txBody>
      </p:sp>
    </p:spTree>
    <p:extLst>
      <p:ext uri="{BB962C8B-B14F-4D97-AF65-F5344CB8AC3E}">
        <p14:creationId xmlns:p14="http://schemas.microsoft.com/office/powerpoint/2010/main" val="309162169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>
          <a:xfrm>
            <a:off x="8704385" y="6560591"/>
            <a:ext cx="473256" cy="369570"/>
          </a:xfrm>
        </p:spPr>
        <p:txBody>
          <a:bodyPr/>
          <a:lstStyle/>
          <a:p>
            <a:fld id="{86CB4B4D-7CA3-9044-876B-883B54F8677D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Progress of the Work – Manhattan">
            <a:extLst>
              <a:ext uri="{FF2B5EF4-FFF2-40B4-BE49-F238E27FC236}">
                <a16:creationId xmlns:a16="http://schemas.microsoft.com/office/drawing/2014/main" id="{D41E18A9-864E-464F-BB05-1CC2884DA617}"/>
              </a:ext>
            </a:extLst>
          </p:cNvPr>
          <p:cNvSpPr txBox="1"/>
          <p:nvPr/>
        </p:nvSpPr>
        <p:spPr>
          <a:xfrm>
            <a:off x="660583" y="1486003"/>
            <a:ext cx="4954405" cy="1105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19" rIns="45719" bIns="45719">
            <a:spAutoFit/>
          </a:bodyPr>
          <a:lstStyle>
            <a:lvl1pPr defTabSz="457200">
              <a:lnSpc>
                <a:spcPts val="7900"/>
              </a:lnSpc>
              <a:defRPr sz="5500" b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2025" dirty="0">
                <a:solidFill>
                  <a:schemeClr val="bg1"/>
                </a:solidFill>
              </a:rPr>
              <a:t>M14 Select Bus Service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267EE5-AF65-4CDC-9424-8F1328C45939}"/>
              </a:ext>
            </a:extLst>
          </p:cNvPr>
          <p:cNvSpPr txBox="1"/>
          <p:nvPr/>
        </p:nvSpPr>
        <p:spPr>
          <a:xfrm>
            <a:off x="434943" y="4279865"/>
            <a:ext cx="3877977" cy="17851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14313" indent="-214313"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Designed for 85,000 daily riders during full shutdown</a:t>
            </a:r>
          </a:p>
          <a:p>
            <a:pPr marL="214313" indent="-214313"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Complicated traffic pattern that may divert through traffic to other crosstown streets</a:t>
            </a:r>
          </a:p>
          <a:p>
            <a:pPr marL="214313" indent="-214313"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Pedestrian space was designed for pedestrian surges under original tunnel reconstruction plan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51" r="18857"/>
          <a:stretch/>
        </p:blipFill>
        <p:spPr>
          <a:xfrm>
            <a:off x="866622" y="1266843"/>
            <a:ext cx="7410755" cy="297678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693920" y="4288658"/>
            <a:ext cx="4243203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Retains parking/loading space for private vehicles on both sides of every residential block</a:t>
            </a:r>
          </a:p>
          <a:p>
            <a:pPr marL="214313" indent="-214313"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Minimal bus lane markings required in 2019</a:t>
            </a:r>
          </a:p>
          <a:p>
            <a:pPr marL="214313" indent="-214313"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Some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electeds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, advocates have called to retain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busway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Traffic restrictions and parking changes would go into effect</a:t>
            </a:r>
          </a:p>
        </p:txBody>
      </p:sp>
      <p:sp>
        <p:nvSpPr>
          <p:cNvPr id="12" name="Progress of the Work – Manhattan">
            <a:extLst>
              <a:ext uri="{FF2B5EF4-FFF2-40B4-BE49-F238E27FC236}">
                <a16:creationId xmlns:a16="http://schemas.microsoft.com/office/drawing/2014/main" id="{C516F876-4E18-554F-93D4-F3C55F598439}"/>
              </a:ext>
            </a:extLst>
          </p:cNvPr>
          <p:cNvSpPr txBox="1"/>
          <p:nvPr/>
        </p:nvSpPr>
        <p:spPr>
          <a:xfrm>
            <a:off x="457200" y="894462"/>
            <a:ext cx="8387063" cy="375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19" rIns="45719" bIns="45719">
            <a:spAutoFit/>
          </a:bodyPr>
          <a:lstStyle>
            <a:lvl1pPr defTabSz="457200">
              <a:lnSpc>
                <a:spcPts val="7900"/>
              </a:lnSpc>
              <a:defRPr sz="5500" b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lnSpc>
                <a:spcPts val="2363"/>
              </a:lnSpc>
              <a:defRPr sz="5000" b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800" dirty="0">
                <a:solidFill>
                  <a:srgbClr val="073E87"/>
                </a:solidFill>
              </a:rPr>
              <a:t>Option 1: Retain Existing Markings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7200" y="274638"/>
            <a:ext cx="8229600" cy="7921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HelveticaNeueLT Std" pitchFamily="34" charset="0"/>
              </a:rPr>
              <a:t>14</a:t>
            </a:r>
            <a:r>
              <a:rPr lang="en-US" baseline="30000" dirty="0">
                <a:latin typeface="HelveticaNeueLT Std" pitchFamily="34" charset="0"/>
              </a:rPr>
              <a:t>th</a:t>
            </a:r>
            <a:r>
              <a:rPr lang="en-US" dirty="0">
                <a:latin typeface="HelveticaNeueLT Std" pitchFamily="34" charset="0"/>
              </a:rPr>
              <a:t> Street Design Options</a:t>
            </a:r>
          </a:p>
        </p:txBody>
      </p:sp>
    </p:spTree>
    <p:extLst>
      <p:ext uri="{BB962C8B-B14F-4D97-AF65-F5344CB8AC3E}">
        <p14:creationId xmlns:p14="http://schemas.microsoft.com/office/powerpoint/2010/main" val="839659465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32930" t="37132" r="25530" b="46346"/>
          <a:stretch/>
        </p:blipFill>
        <p:spPr>
          <a:xfrm>
            <a:off x="200603" y="3163327"/>
            <a:ext cx="8774410" cy="188345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>
          <a:xfrm>
            <a:off x="8721969" y="6560591"/>
            <a:ext cx="455672" cy="369570"/>
          </a:xfrm>
        </p:spPr>
        <p:txBody>
          <a:bodyPr/>
          <a:lstStyle/>
          <a:p>
            <a:fld id="{86CB4B4D-7CA3-9044-876B-883B54F8677D}" type="slidenum">
              <a:rPr lang="en-US" smtClean="0"/>
              <a:t>15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44319" y="3163327"/>
            <a:ext cx="1502166" cy="300080"/>
          </a:xfrm>
          <a:prstGeom prst="rect">
            <a:avLst/>
          </a:prstGeom>
          <a:solidFill>
            <a:srgbClr val="8BB8BD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defTabSz="685800" hangingPunct="0"/>
            <a:endParaRPr lang="en-US" sz="1350">
              <a:solidFill>
                <a:srgbClr val="000000"/>
              </a:solidFill>
              <a:sym typeface="Helvetica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9026" t="19145" r="6536" b="60874"/>
          <a:stretch/>
        </p:blipFill>
        <p:spPr>
          <a:xfrm>
            <a:off x="52754" y="1808189"/>
            <a:ext cx="9028587" cy="1152963"/>
          </a:xfrm>
          <a:prstGeom prst="rect">
            <a:avLst/>
          </a:prstGeom>
        </p:spPr>
      </p:pic>
      <p:sp>
        <p:nvSpPr>
          <p:cNvPr id="9" name="Progress of the Work – Manhattan">
            <a:extLst>
              <a:ext uri="{FF2B5EF4-FFF2-40B4-BE49-F238E27FC236}">
                <a16:creationId xmlns:a16="http://schemas.microsoft.com/office/drawing/2014/main" id="{C516F876-4E18-554F-93D4-F3C55F598439}"/>
              </a:ext>
            </a:extLst>
          </p:cNvPr>
          <p:cNvSpPr txBox="1"/>
          <p:nvPr/>
        </p:nvSpPr>
        <p:spPr>
          <a:xfrm>
            <a:off x="457200" y="894462"/>
            <a:ext cx="8387063" cy="375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19" rIns="45719" bIns="45719">
            <a:spAutoFit/>
          </a:bodyPr>
          <a:lstStyle>
            <a:lvl1pPr defTabSz="457200">
              <a:lnSpc>
                <a:spcPts val="7900"/>
              </a:lnSpc>
              <a:defRPr sz="5500" b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lnSpc>
                <a:spcPts val="2363"/>
              </a:lnSpc>
              <a:defRPr sz="5000" b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800" dirty="0">
                <a:solidFill>
                  <a:srgbClr val="073E87"/>
                </a:solidFill>
              </a:rPr>
              <a:t>Option 1: Retain Existing Markings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274638"/>
            <a:ext cx="8229600" cy="7921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HelveticaNeueLT Std" pitchFamily="34" charset="0"/>
              </a:rPr>
              <a:t>14</a:t>
            </a:r>
            <a:r>
              <a:rPr lang="en-US" baseline="30000" dirty="0">
                <a:latin typeface="HelveticaNeueLT Std" pitchFamily="34" charset="0"/>
              </a:rPr>
              <a:t>th</a:t>
            </a:r>
            <a:r>
              <a:rPr lang="en-US" dirty="0">
                <a:latin typeface="HelveticaNeueLT Std" pitchFamily="34" charset="0"/>
              </a:rPr>
              <a:t> Street Design Options</a:t>
            </a:r>
          </a:p>
        </p:txBody>
      </p:sp>
    </p:spTree>
    <p:extLst>
      <p:ext uri="{BB962C8B-B14F-4D97-AF65-F5344CB8AC3E}">
        <p14:creationId xmlns:p14="http://schemas.microsoft.com/office/powerpoint/2010/main" val="2326989399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>
          <a:xfrm>
            <a:off x="8581292" y="6560591"/>
            <a:ext cx="596349" cy="369570"/>
          </a:xfrm>
        </p:spPr>
        <p:txBody>
          <a:bodyPr/>
          <a:lstStyle/>
          <a:p>
            <a:fld id="{86CB4B4D-7CA3-9044-876B-883B54F8677D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Progress of the Work – Manhattan">
            <a:extLst>
              <a:ext uri="{FF2B5EF4-FFF2-40B4-BE49-F238E27FC236}">
                <a16:creationId xmlns:a16="http://schemas.microsoft.com/office/drawing/2014/main" id="{D41E18A9-864E-464F-BB05-1CC2884DA617}"/>
              </a:ext>
            </a:extLst>
          </p:cNvPr>
          <p:cNvSpPr txBox="1"/>
          <p:nvPr/>
        </p:nvSpPr>
        <p:spPr>
          <a:xfrm>
            <a:off x="660583" y="1486003"/>
            <a:ext cx="4954405" cy="1105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19" rIns="45719" bIns="45719">
            <a:spAutoFit/>
          </a:bodyPr>
          <a:lstStyle>
            <a:lvl1pPr defTabSz="457200">
              <a:lnSpc>
                <a:spcPts val="7900"/>
              </a:lnSpc>
              <a:defRPr sz="5500" b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2025" dirty="0">
                <a:solidFill>
                  <a:schemeClr val="bg1"/>
                </a:solidFill>
              </a:rPr>
              <a:t>M14 Select Bus Service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267EE5-AF65-4CDC-9424-8F1328C45939}"/>
              </a:ext>
            </a:extLst>
          </p:cNvPr>
          <p:cNvSpPr txBox="1"/>
          <p:nvPr/>
        </p:nvSpPr>
        <p:spPr>
          <a:xfrm>
            <a:off x="930366" y="4546117"/>
            <a:ext cx="3694388" cy="18056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14313" indent="-214313"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Provides extensive bus priority outside of tunnel construction zone</a:t>
            </a:r>
          </a:p>
          <a:p>
            <a:pPr marL="214313" indent="-214313"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Could incorporate pedestrian safety improvements at intersections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69" r="19642"/>
          <a:stretch/>
        </p:blipFill>
        <p:spPr>
          <a:xfrm>
            <a:off x="596256" y="1302062"/>
            <a:ext cx="7855569" cy="312046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407269" y="4546117"/>
            <a:ext cx="29566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defTabSz="685800" hangingPunct="0"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Would remove parking/loading on some block faces</a:t>
            </a:r>
          </a:p>
        </p:txBody>
      </p:sp>
      <p:sp>
        <p:nvSpPr>
          <p:cNvPr id="11" name="Progress of the Work – Manhattan">
            <a:extLst>
              <a:ext uri="{FF2B5EF4-FFF2-40B4-BE49-F238E27FC236}">
                <a16:creationId xmlns:a16="http://schemas.microsoft.com/office/drawing/2014/main" id="{C516F876-4E18-554F-93D4-F3C55F598439}"/>
              </a:ext>
            </a:extLst>
          </p:cNvPr>
          <p:cNvSpPr txBox="1"/>
          <p:nvPr/>
        </p:nvSpPr>
        <p:spPr>
          <a:xfrm>
            <a:off x="457200" y="894462"/>
            <a:ext cx="8387063" cy="375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19" rIns="45719" bIns="45719">
            <a:spAutoFit/>
          </a:bodyPr>
          <a:lstStyle>
            <a:lvl1pPr defTabSz="457200">
              <a:lnSpc>
                <a:spcPts val="7900"/>
              </a:lnSpc>
              <a:defRPr sz="5500" b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lnSpc>
                <a:spcPts val="2363"/>
              </a:lnSpc>
              <a:defRPr sz="5000" b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800" dirty="0">
                <a:solidFill>
                  <a:srgbClr val="073E87"/>
                </a:solidFill>
              </a:rPr>
              <a:t>Option 2: Install standard bus lanes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7200" y="274638"/>
            <a:ext cx="8229600" cy="7921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HelveticaNeueLT Std" pitchFamily="34" charset="0"/>
              </a:rPr>
              <a:t>14</a:t>
            </a:r>
            <a:r>
              <a:rPr lang="en-US" baseline="30000" dirty="0">
                <a:latin typeface="HelveticaNeueLT Std" pitchFamily="34" charset="0"/>
              </a:rPr>
              <a:t>th</a:t>
            </a:r>
            <a:r>
              <a:rPr lang="en-US" dirty="0">
                <a:latin typeface="HelveticaNeueLT Std" pitchFamily="34" charset="0"/>
              </a:rPr>
              <a:t> Street Design Options</a:t>
            </a:r>
          </a:p>
        </p:txBody>
      </p:sp>
    </p:spTree>
    <p:extLst>
      <p:ext uri="{BB962C8B-B14F-4D97-AF65-F5344CB8AC3E}">
        <p14:creationId xmlns:p14="http://schemas.microsoft.com/office/powerpoint/2010/main" val="3370748577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169" y="4020417"/>
            <a:ext cx="3351626" cy="223511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>
          <a:xfrm>
            <a:off x="8616462" y="6560591"/>
            <a:ext cx="561179" cy="369570"/>
          </a:xfrm>
        </p:spPr>
        <p:txBody>
          <a:bodyPr/>
          <a:lstStyle/>
          <a:p>
            <a:fld id="{86CB4B4D-7CA3-9044-876B-883B54F8677D}" type="slidenum">
              <a:rPr lang="en-US" smtClean="0"/>
              <a:t>17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3" r="9506"/>
          <a:stretch/>
        </p:blipFill>
        <p:spPr>
          <a:xfrm rot="10800000">
            <a:off x="8792" y="1438298"/>
            <a:ext cx="9108831" cy="1533502"/>
          </a:xfrm>
          <a:prstGeom prst="rect">
            <a:avLst/>
          </a:prstGeom>
        </p:spPr>
      </p:pic>
      <p:sp>
        <p:nvSpPr>
          <p:cNvPr id="6" name="Rectangular Callout 5"/>
          <p:cNvSpPr/>
          <p:nvPr/>
        </p:nvSpPr>
        <p:spPr>
          <a:xfrm>
            <a:off x="6511544" y="841831"/>
            <a:ext cx="1286256" cy="908304"/>
          </a:xfrm>
          <a:prstGeom prst="wedgeRectCallout">
            <a:avLst>
              <a:gd name="adj1" fmla="val -45557"/>
              <a:gd name="adj2" fmla="val 81739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Parking/Loading (could be on north or south block face)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6840064" y="3026664"/>
            <a:ext cx="1286256" cy="341376"/>
          </a:xfrm>
          <a:prstGeom prst="wedgeRectCallout">
            <a:avLst>
              <a:gd name="adj1" fmla="val -13172"/>
              <a:gd name="adj2" fmla="val -339481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SBS stop</a:t>
            </a:r>
          </a:p>
        </p:txBody>
      </p:sp>
      <p:sp>
        <p:nvSpPr>
          <p:cNvPr id="13" name="Rectangular Callout 12"/>
          <p:cNvSpPr/>
          <p:nvPr/>
        </p:nvSpPr>
        <p:spPr>
          <a:xfrm>
            <a:off x="2401823" y="2800853"/>
            <a:ext cx="1645920" cy="792998"/>
          </a:xfrm>
          <a:prstGeom prst="wedgeRectCallout">
            <a:avLst>
              <a:gd name="adj1" fmla="val -7"/>
              <a:gd name="adj2" fmla="val -98813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Curbside bus lane (potential parking/loading at designated times)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33" y="4020417"/>
            <a:ext cx="3362780" cy="2235890"/>
          </a:xfrm>
          <a:prstGeom prst="rect">
            <a:avLst/>
          </a:prstGeom>
        </p:spPr>
      </p:pic>
      <p:sp>
        <p:nvSpPr>
          <p:cNvPr id="15" name="Progress of the Work – Manhattan">
            <a:extLst>
              <a:ext uri="{FF2B5EF4-FFF2-40B4-BE49-F238E27FC236}">
                <a16:creationId xmlns:a16="http://schemas.microsoft.com/office/drawing/2014/main" id="{C516F876-4E18-554F-93D4-F3C55F598439}"/>
              </a:ext>
            </a:extLst>
          </p:cNvPr>
          <p:cNvSpPr txBox="1"/>
          <p:nvPr/>
        </p:nvSpPr>
        <p:spPr>
          <a:xfrm>
            <a:off x="720433" y="3652671"/>
            <a:ext cx="8387063" cy="400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19" rIns="45719" bIns="45719">
            <a:spAutoFit/>
          </a:bodyPr>
          <a:lstStyle>
            <a:lvl1pPr defTabSz="457200">
              <a:lnSpc>
                <a:spcPts val="7900"/>
              </a:lnSpc>
              <a:defRPr sz="5500" b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lnSpc>
                <a:spcPts val="2363"/>
              </a:lnSpc>
              <a:defRPr sz="5000" b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600" dirty="0">
                <a:solidFill>
                  <a:schemeClr val="tx1"/>
                </a:solidFill>
              </a:rPr>
              <a:t>Manhattan Crosstown SBS examples</a:t>
            </a:r>
          </a:p>
        </p:txBody>
      </p:sp>
      <p:sp>
        <p:nvSpPr>
          <p:cNvPr id="16" name="Progress of the Work – Manhattan">
            <a:extLst>
              <a:ext uri="{FF2B5EF4-FFF2-40B4-BE49-F238E27FC236}">
                <a16:creationId xmlns:a16="http://schemas.microsoft.com/office/drawing/2014/main" id="{C516F876-4E18-554F-93D4-F3C55F598439}"/>
              </a:ext>
            </a:extLst>
          </p:cNvPr>
          <p:cNvSpPr txBox="1"/>
          <p:nvPr/>
        </p:nvSpPr>
        <p:spPr>
          <a:xfrm>
            <a:off x="836258" y="4025609"/>
            <a:ext cx="3362780" cy="400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19" rIns="45719" bIns="45719">
            <a:spAutoFit/>
          </a:bodyPr>
          <a:lstStyle>
            <a:lvl1pPr defTabSz="457200">
              <a:lnSpc>
                <a:spcPts val="7900"/>
              </a:lnSpc>
              <a:defRPr sz="5500" b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lnSpc>
                <a:spcPts val="2363"/>
              </a:lnSpc>
              <a:defRPr sz="5000" b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200" dirty="0">
                <a:solidFill>
                  <a:schemeClr val="bg1"/>
                </a:solidFill>
              </a:rPr>
              <a:t>23</a:t>
            </a:r>
            <a:r>
              <a:rPr lang="en-US" sz="1200" baseline="30000" dirty="0">
                <a:solidFill>
                  <a:schemeClr val="bg1"/>
                </a:solidFill>
              </a:rPr>
              <a:t>rd</a:t>
            </a:r>
            <a:r>
              <a:rPr lang="en-US" sz="1200" dirty="0">
                <a:solidFill>
                  <a:schemeClr val="bg1"/>
                </a:solidFill>
              </a:rPr>
              <a:t> Street</a:t>
            </a:r>
          </a:p>
        </p:txBody>
      </p:sp>
      <p:sp>
        <p:nvSpPr>
          <p:cNvPr id="18" name="Progress of the Work – Manhattan">
            <a:extLst>
              <a:ext uri="{FF2B5EF4-FFF2-40B4-BE49-F238E27FC236}">
                <a16:creationId xmlns:a16="http://schemas.microsoft.com/office/drawing/2014/main" id="{C516F876-4E18-554F-93D4-F3C55F598439}"/>
              </a:ext>
            </a:extLst>
          </p:cNvPr>
          <p:cNvSpPr txBox="1"/>
          <p:nvPr/>
        </p:nvSpPr>
        <p:spPr>
          <a:xfrm>
            <a:off x="5127842" y="4025609"/>
            <a:ext cx="3362780" cy="400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19" rIns="45719" bIns="45719">
            <a:spAutoFit/>
          </a:bodyPr>
          <a:lstStyle>
            <a:lvl1pPr defTabSz="457200">
              <a:lnSpc>
                <a:spcPts val="7900"/>
              </a:lnSpc>
              <a:defRPr sz="5500" b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lnSpc>
                <a:spcPts val="2363"/>
              </a:lnSpc>
              <a:defRPr sz="5000" b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200" dirty="0">
                <a:solidFill>
                  <a:schemeClr val="bg1"/>
                </a:solidFill>
              </a:rPr>
              <a:t>34</a:t>
            </a:r>
            <a:r>
              <a:rPr lang="en-US" sz="1200" baseline="30000" dirty="0">
                <a:solidFill>
                  <a:schemeClr val="bg1"/>
                </a:solidFill>
              </a:rPr>
              <a:t>th</a:t>
            </a:r>
            <a:r>
              <a:rPr lang="en-US" sz="1200" dirty="0">
                <a:solidFill>
                  <a:schemeClr val="bg1"/>
                </a:solidFill>
              </a:rPr>
              <a:t> Street</a:t>
            </a:r>
          </a:p>
        </p:txBody>
      </p:sp>
      <p:sp>
        <p:nvSpPr>
          <p:cNvPr id="19" name="Progress of the Work – Manhattan">
            <a:extLst>
              <a:ext uri="{FF2B5EF4-FFF2-40B4-BE49-F238E27FC236}">
                <a16:creationId xmlns:a16="http://schemas.microsoft.com/office/drawing/2014/main" id="{C516F876-4E18-554F-93D4-F3C55F598439}"/>
              </a:ext>
            </a:extLst>
          </p:cNvPr>
          <p:cNvSpPr txBox="1"/>
          <p:nvPr/>
        </p:nvSpPr>
        <p:spPr>
          <a:xfrm>
            <a:off x="457200" y="894462"/>
            <a:ext cx="8387063" cy="400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19" rIns="45719" bIns="45719">
            <a:spAutoFit/>
          </a:bodyPr>
          <a:lstStyle>
            <a:lvl1pPr defTabSz="457200">
              <a:lnSpc>
                <a:spcPts val="7900"/>
              </a:lnSpc>
              <a:defRPr sz="5500" b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lnSpc>
                <a:spcPts val="2363"/>
              </a:lnSpc>
              <a:defRPr sz="5000" b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800" dirty="0">
                <a:solidFill>
                  <a:srgbClr val="073E87"/>
                </a:solidFill>
              </a:rPr>
              <a:t>Option 2: Bus Lanes on a Typical Block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57200" y="274638"/>
            <a:ext cx="8229600" cy="7921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HelveticaNeueLT Std" pitchFamily="34" charset="0"/>
              </a:rPr>
              <a:t>14</a:t>
            </a:r>
            <a:r>
              <a:rPr lang="en-US" baseline="30000" dirty="0">
                <a:latin typeface="HelveticaNeueLT Std" pitchFamily="34" charset="0"/>
              </a:rPr>
              <a:t>th</a:t>
            </a:r>
            <a:r>
              <a:rPr lang="en-US" dirty="0">
                <a:latin typeface="HelveticaNeueLT Std" pitchFamily="34" charset="0"/>
              </a:rPr>
              <a:t> Street Design Options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4650731" y="2474393"/>
            <a:ext cx="530869" cy="135457"/>
          </a:xfrm>
          <a:prstGeom prst="rect">
            <a:avLst/>
          </a:prstGeom>
          <a:solidFill>
            <a:srgbClr val="D3D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ular Callout 11"/>
          <p:cNvSpPr/>
          <p:nvPr/>
        </p:nvSpPr>
        <p:spPr>
          <a:xfrm>
            <a:off x="4657344" y="2938272"/>
            <a:ext cx="1645920" cy="518160"/>
          </a:xfrm>
          <a:prstGeom prst="wedgeRectCallout">
            <a:avLst>
              <a:gd name="adj1" fmla="val -57414"/>
              <a:gd name="adj2" fmla="val -181205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 general traffic lane in each direction</a:t>
            </a:r>
          </a:p>
        </p:txBody>
      </p:sp>
    </p:spTree>
    <p:extLst>
      <p:ext uri="{BB962C8B-B14F-4D97-AF65-F5344CB8AC3E}">
        <p14:creationId xmlns:p14="http://schemas.microsoft.com/office/powerpoint/2010/main" val="2886378547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>
          <a:xfrm>
            <a:off x="8686800" y="6560591"/>
            <a:ext cx="490841" cy="369570"/>
          </a:xfrm>
        </p:spPr>
        <p:txBody>
          <a:bodyPr/>
          <a:lstStyle/>
          <a:p>
            <a:fld id="{86CB4B4D-7CA3-9044-876B-883B54F8677D}" type="slidenum">
              <a:rPr lang="en-US" smtClean="0"/>
              <a:t>18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267EE5-AF65-4CDC-9424-8F1328C45939}"/>
              </a:ext>
            </a:extLst>
          </p:cNvPr>
          <p:cNvSpPr txBox="1"/>
          <p:nvPr/>
        </p:nvSpPr>
        <p:spPr>
          <a:xfrm>
            <a:off x="465992" y="1231417"/>
            <a:ext cx="8678008" cy="52168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14313" indent="-214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Ongoing public outreach</a:t>
            </a:r>
          </a:p>
          <a:p>
            <a:pPr marL="671513" lvl="1" indent="-214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West Side Open House: March 7</a:t>
            </a:r>
          </a:p>
          <a:p>
            <a:pPr marL="671513" lvl="1" indent="-214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East Side Open House: April 8</a:t>
            </a:r>
          </a:p>
          <a:p>
            <a:pPr marL="671513" lvl="1" indent="-214313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Community Boards in March, April, May</a:t>
            </a:r>
          </a:p>
          <a:p>
            <a:pPr marL="214313" indent="-214313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Construction at bus stops for SBS fare payment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starting March 11</a:t>
            </a:r>
          </a:p>
          <a:p>
            <a:pPr marL="214313" indent="-214313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St detailed design</a:t>
            </a:r>
          </a:p>
          <a:p>
            <a:pPr marL="214313" indent="-214313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Updated traffic analysis</a:t>
            </a:r>
          </a:p>
          <a:p>
            <a:pPr marL="214313" indent="-214313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Final bus stop and routing plan</a:t>
            </a:r>
          </a:p>
          <a:p>
            <a:pPr marL="214313" indent="-214313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Curb regulations development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7921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HelveticaNeueLT Std" pitchFamily="34" charset="0"/>
              </a:rPr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363639606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</a:t>
            </a:fld>
            <a:endParaRPr lang="en-US"/>
          </a:p>
        </p:txBody>
      </p:sp>
      <p:sp>
        <p:nvSpPr>
          <p:cNvPr id="7" name="Progress of the Work – Manhattan">
            <a:extLst>
              <a:ext uri="{FF2B5EF4-FFF2-40B4-BE49-F238E27FC236}">
                <a16:creationId xmlns:a16="http://schemas.microsoft.com/office/drawing/2014/main" id="{D41E18A9-864E-464F-BB05-1CC2884DA617}"/>
              </a:ext>
            </a:extLst>
          </p:cNvPr>
          <p:cNvSpPr txBox="1"/>
          <p:nvPr/>
        </p:nvSpPr>
        <p:spPr>
          <a:xfrm>
            <a:off x="660583" y="1486003"/>
            <a:ext cx="4954405" cy="1105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19" rIns="45719" bIns="45719">
            <a:spAutoFit/>
          </a:bodyPr>
          <a:lstStyle>
            <a:lvl1pPr defTabSz="457200">
              <a:lnSpc>
                <a:spcPts val="7900"/>
              </a:lnSpc>
              <a:defRPr sz="5500" b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2025" dirty="0">
                <a:solidFill>
                  <a:schemeClr val="bg1"/>
                </a:solidFill>
              </a:rPr>
              <a:t>M14 Select Bus Service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267EE5-AF65-4CDC-9424-8F1328C45939}"/>
              </a:ext>
            </a:extLst>
          </p:cNvPr>
          <p:cNvSpPr txBox="1"/>
          <p:nvPr/>
        </p:nvSpPr>
        <p:spPr>
          <a:xfrm>
            <a:off x="5354515" y="1498355"/>
            <a:ext cx="3789485" cy="42729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14313" indent="-214313" defTabSz="685800" hangingPunct="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M14 identified as a critical future SBS corridor in past BRT studies as far back as 2011</a:t>
            </a:r>
          </a:p>
          <a:p>
            <a:pPr marL="214313" indent="-214313" defTabSz="685800" hangingPunct="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M14A/D is second-busiest bus route in Manhattan (27,000 daily riders) and second-slowest in NYC</a:t>
            </a:r>
          </a:p>
          <a:p>
            <a:pPr marL="214313" indent="-214313" defTabSz="685800" hangingPunct="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M14A and D connect to 18 subway lines and 16 other bus routes</a:t>
            </a:r>
          </a:p>
          <a:p>
            <a:pPr defTabSz="685800" hangingPunct="0">
              <a:spcAft>
                <a:spcPts val="225"/>
              </a:spcAft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07" y="1845601"/>
            <a:ext cx="4753146" cy="2673645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57200" y="274638"/>
            <a:ext cx="8229600" cy="7921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273121056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</a:t>
            </a:fld>
            <a:endParaRPr lang="en-US"/>
          </a:p>
        </p:txBody>
      </p:sp>
      <p:sp>
        <p:nvSpPr>
          <p:cNvPr id="7" name="Progress of the Work – Manhattan">
            <a:extLst>
              <a:ext uri="{FF2B5EF4-FFF2-40B4-BE49-F238E27FC236}">
                <a16:creationId xmlns:a16="http://schemas.microsoft.com/office/drawing/2014/main" id="{D41E18A9-864E-464F-BB05-1CC2884DA617}"/>
              </a:ext>
            </a:extLst>
          </p:cNvPr>
          <p:cNvSpPr txBox="1"/>
          <p:nvPr/>
        </p:nvSpPr>
        <p:spPr>
          <a:xfrm>
            <a:off x="660583" y="1486003"/>
            <a:ext cx="4954405" cy="1105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19" rIns="45719" bIns="45719">
            <a:spAutoFit/>
          </a:bodyPr>
          <a:lstStyle>
            <a:lvl1pPr defTabSz="457200">
              <a:lnSpc>
                <a:spcPts val="7900"/>
              </a:lnSpc>
              <a:defRPr sz="5500" b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2025" dirty="0">
                <a:solidFill>
                  <a:schemeClr val="bg1"/>
                </a:solidFill>
              </a:rPr>
              <a:t>M14 Select Bus Service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267EE5-AF65-4CDC-9424-8F1328C45939}"/>
              </a:ext>
            </a:extLst>
          </p:cNvPr>
          <p:cNvSpPr txBox="1"/>
          <p:nvPr/>
        </p:nvSpPr>
        <p:spPr>
          <a:xfrm>
            <a:off x="5102557" y="1472690"/>
            <a:ext cx="3966798" cy="41703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14313" indent="-214313" defTabSz="685800" hangingPunct="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Extensive public outreach helped to refine the 14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St design in preparation for full tunnel closure</a:t>
            </a:r>
          </a:p>
          <a:p>
            <a:pPr marL="214313" indent="-214313" defTabSz="685800" hangingPunct="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Street markings were partially installed in Fall 2018</a:t>
            </a:r>
          </a:p>
          <a:p>
            <a:pPr marL="214313" indent="-214313" defTabSz="685800" hangingPunct="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2018 design was intended for M14 SBS route from 10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Av to Stuyvesant Cove ferry, with local bus service on M14A and D branches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229" y="1671484"/>
            <a:ext cx="4681020" cy="3510765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57200" y="274638"/>
            <a:ext cx="8229600" cy="7921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Planning Process To Date</a:t>
            </a:r>
          </a:p>
        </p:txBody>
      </p:sp>
    </p:spTree>
    <p:extLst>
      <p:ext uri="{BB962C8B-B14F-4D97-AF65-F5344CB8AC3E}">
        <p14:creationId xmlns:p14="http://schemas.microsoft.com/office/powerpoint/2010/main" val="335545100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4</a:t>
            </a:fld>
            <a:endParaRPr lang="en-US"/>
          </a:p>
        </p:txBody>
      </p:sp>
      <p:sp>
        <p:nvSpPr>
          <p:cNvPr id="7" name="Progress of the Work – Manhattan">
            <a:extLst>
              <a:ext uri="{FF2B5EF4-FFF2-40B4-BE49-F238E27FC236}">
                <a16:creationId xmlns:a16="http://schemas.microsoft.com/office/drawing/2014/main" id="{D41E18A9-864E-464F-BB05-1CC2884DA617}"/>
              </a:ext>
            </a:extLst>
          </p:cNvPr>
          <p:cNvSpPr txBox="1"/>
          <p:nvPr/>
        </p:nvSpPr>
        <p:spPr>
          <a:xfrm>
            <a:off x="660583" y="1486003"/>
            <a:ext cx="4954405" cy="1105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19" rIns="45719" bIns="45719">
            <a:spAutoFit/>
          </a:bodyPr>
          <a:lstStyle>
            <a:lvl1pPr defTabSz="457200">
              <a:lnSpc>
                <a:spcPts val="7900"/>
              </a:lnSpc>
              <a:defRPr sz="5500" b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2025" dirty="0">
                <a:solidFill>
                  <a:schemeClr val="bg1"/>
                </a:solidFill>
              </a:rPr>
              <a:t>M14 Select Bus Service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267EE5-AF65-4CDC-9424-8F1328C45939}"/>
              </a:ext>
            </a:extLst>
          </p:cNvPr>
          <p:cNvSpPr txBox="1"/>
          <p:nvPr/>
        </p:nvSpPr>
        <p:spPr>
          <a:xfrm>
            <a:off x="4816165" y="4315809"/>
            <a:ext cx="4222785" cy="17851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14313" indent="-2143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u="sng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 Street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bus lanes could be implemented in time for SBS launch</a:t>
            </a:r>
          </a:p>
          <a:p>
            <a:pPr marL="214313" indent="-2143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Bus priority on the Lower East Side branches will be investigated for later implementation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67054" y="4310307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14313" indent="-2143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DOT/MTA are committed to launching M14A &amp; M14D SBS in Spring 2019</a:t>
            </a:r>
          </a:p>
          <a:p>
            <a:pPr marL="214313" indent="-2143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Accelerated public process intended to deliver SBS improvements to L train customers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1420278"/>
              </p:ext>
            </p:extLst>
          </p:nvPr>
        </p:nvGraphicFramePr>
        <p:xfrm>
          <a:off x="2532185" y="1001346"/>
          <a:ext cx="5978768" cy="3183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46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46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46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46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11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March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April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June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533">
                <a:tc gridSpan="4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4533">
                <a:tc gridSpan="4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4533">
                <a:tc gridSpan="4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4533">
                <a:tc gridSpan="4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253817" y="1581999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Public Outreach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3817" y="2228209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Planning &amp; Analysis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53817" y="2945009"/>
            <a:ext cx="4572000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Fare Machine Installation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53817" y="3634947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St Markings Installation</a:t>
            </a:r>
          </a:p>
        </p:txBody>
      </p:sp>
      <p:sp>
        <p:nvSpPr>
          <p:cNvPr id="20" name="Pentagon 19"/>
          <p:cNvSpPr/>
          <p:nvPr/>
        </p:nvSpPr>
        <p:spPr>
          <a:xfrm>
            <a:off x="2532185" y="1419877"/>
            <a:ext cx="3082803" cy="256858"/>
          </a:xfrm>
          <a:prstGeom prst="homePlat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entagon 20"/>
          <p:cNvSpPr/>
          <p:nvPr/>
        </p:nvSpPr>
        <p:spPr>
          <a:xfrm>
            <a:off x="2539149" y="2117828"/>
            <a:ext cx="3075840" cy="276968"/>
          </a:xfrm>
          <a:prstGeom prst="homePlat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entagon 21"/>
          <p:cNvSpPr/>
          <p:nvPr/>
        </p:nvSpPr>
        <p:spPr>
          <a:xfrm>
            <a:off x="2539148" y="2935835"/>
            <a:ext cx="5103447" cy="412756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entagon 22"/>
          <p:cNvSpPr/>
          <p:nvPr/>
        </p:nvSpPr>
        <p:spPr>
          <a:xfrm>
            <a:off x="5516596" y="3608896"/>
            <a:ext cx="2106335" cy="412756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lus 23"/>
          <p:cNvSpPr/>
          <p:nvPr/>
        </p:nvSpPr>
        <p:spPr>
          <a:xfrm>
            <a:off x="7354765" y="3539640"/>
            <a:ext cx="536331" cy="51377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776796" y="3539640"/>
            <a:ext cx="8660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SBS Launch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457200" y="274638"/>
            <a:ext cx="8229600" cy="7921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Moving Forward</a:t>
            </a:r>
          </a:p>
        </p:txBody>
      </p:sp>
      <p:sp>
        <p:nvSpPr>
          <p:cNvPr id="18" name="Pentagon 17"/>
          <p:cNvSpPr/>
          <p:nvPr/>
        </p:nvSpPr>
        <p:spPr>
          <a:xfrm>
            <a:off x="2532185" y="1742861"/>
            <a:ext cx="6110653" cy="273688"/>
          </a:xfrm>
          <a:prstGeom prst="homePlate">
            <a:avLst/>
          </a:prstGeom>
          <a:solidFill>
            <a:srgbClr val="2165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entagon 26"/>
          <p:cNvSpPr/>
          <p:nvPr/>
        </p:nvSpPr>
        <p:spPr>
          <a:xfrm>
            <a:off x="2539148" y="2460155"/>
            <a:ext cx="6147651" cy="279043"/>
          </a:xfrm>
          <a:prstGeom prst="homePlat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230596" y="1379638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sz="1600" baseline="30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Street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230596" y="1713915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A/D Branches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230596" y="243487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A/D Branches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230596" y="2100798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sz="1600" baseline="30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Street</a:t>
            </a:r>
          </a:p>
        </p:txBody>
      </p:sp>
    </p:spTree>
    <p:extLst>
      <p:ext uri="{BB962C8B-B14F-4D97-AF65-F5344CB8AC3E}">
        <p14:creationId xmlns:p14="http://schemas.microsoft.com/office/powerpoint/2010/main" val="25641012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5</a:t>
            </a:fld>
            <a:endParaRPr lang="en-US"/>
          </a:p>
        </p:txBody>
      </p:sp>
      <p:sp>
        <p:nvSpPr>
          <p:cNvPr id="7" name="Progress of the Work – Manhattan">
            <a:extLst>
              <a:ext uri="{FF2B5EF4-FFF2-40B4-BE49-F238E27FC236}">
                <a16:creationId xmlns:a16="http://schemas.microsoft.com/office/drawing/2014/main" id="{D41E18A9-864E-464F-BB05-1CC2884DA617}"/>
              </a:ext>
            </a:extLst>
          </p:cNvPr>
          <p:cNvSpPr txBox="1"/>
          <p:nvPr/>
        </p:nvSpPr>
        <p:spPr>
          <a:xfrm>
            <a:off x="660583" y="1486003"/>
            <a:ext cx="4954405" cy="1105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19" rIns="45719" bIns="45719">
            <a:spAutoFit/>
          </a:bodyPr>
          <a:lstStyle>
            <a:lvl1pPr defTabSz="457200">
              <a:lnSpc>
                <a:spcPts val="7900"/>
              </a:lnSpc>
              <a:defRPr sz="5500" b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2025" dirty="0">
                <a:solidFill>
                  <a:schemeClr val="bg1"/>
                </a:solidFill>
              </a:rPr>
              <a:t>M14 Select Bus Service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267EE5-AF65-4CDC-9424-8F1328C45939}"/>
              </a:ext>
            </a:extLst>
          </p:cNvPr>
          <p:cNvSpPr txBox="1"/>
          <p:nvPr/>
        </p:nvSpPr>
        <p:spPr>
          <a:xfrm>
            <a:off x="4522839" y="1036534"/>
            <a:ext cx="4404117" cy="550150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Toolkit of SBS elements includes:</a:t>
            </a:r>
          </a:p>
          <a:p>
            <a:pPr marL="536377" lvl="2" indent="-193477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Camera-enforced bus lanes</a:t>
            </a:r>
          </a:p>
          <a:p>
            <a:pPr marL="536377" lvl="2" indent="-193477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Off-board fare collection on 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M14A and M14D</a:t>
            </a:r>
          </a:p>
          <a:p>
            <a:pPr marL="536377" lvl="2" indent="-193477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Bus boarding curb extensions</a:t>
            </a:r>
          </a:p>
          <a:p>
            <a:pPr marL="536377" lvl="2" indent="-193477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Better stop spacing</a:t>
            </a:r>
          </a:p>
          <a:p>
            <a:pPr marL="536377" lvl="2" indent="-193477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Changes to parking/loading regulations</a:t>
            </a:r>
          </a:p>
          <a:p>
            <a:pPr marL="536377" lvl="2" indent="-193477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Signal timing adjustments</a:t>
            </a:r>
          </a:p>
          <a:p>
            <a:pPr marL="536377" lvl="2" indent="-193477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Real Time Passenger Information</a:t>
            </a:r>
          </a:p>
          <a:p>
            <a:pPr defTabSz="685800" hangingPunct="0">
              <a:spcAft>
                <a:spcPts val="1800"/>
              </a:spcAft>
            </a:pPr>
            <a:endParaRPr lang="en-US" sz="16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908" y="2347546"/>
            <a:ext cx="2985532" cy="22391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8" y="4113746"/>
            <a:ext cx="3067475" cy="17292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8" y="967425"/>
            <a:ext cx="3067475" cy="2039544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57200" y="274638"/>
            <a:ext cx="8229600" cy="7921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SBS Elements</a:t>
            </a:r>
          </a:p>
        </p:txBody>
      </p:sp>
    </p:spTree>
    <p:extLst>
      <p:ext uri="{BB962C8B-B14F-4D97-AF65-F5344CB8AC3E}">
        <p14:creationId xmlns:p14="http://schemas.microsoft.com/office/powerpoint/2010/main" val="281207636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315200" y="6514612"/>
            <a:ext cx="1828800" cy="365125"/>
          </a:xfrm>
        </p:spPr>
        <p:txBody>
          <a:bodyPr/>
          <a:lstStyle/>
          <a:p>
            <a:fld id="{4570A639-702F-435B-8204-B895AFC425B9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>
                <a:latin typeface="HelveticaNeueLT Std" pitchFamily="34" charset="0"/>
              </a:rPr>
              <a:t>M14A/D Ridership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739" y="1066800"/>
            <a:ext cx="6790522" cy="5247222"/>
          </a:xfrm>
        </p:spPr>
      </p:pic>
    </p:spTree>
    <p:extLst>
      <p:ext uri="{BB962C8B-B14F-4D97-AF65-F5344CB8AC3E}">
        <p14:creationId xmlns:p14="http://schemas.microsoft.com/office/powerpoint/2010/main" val="1285203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2870610"/>
              </p:ext>
            </p:extLst>
          </p:nvPr>
        </p:nvGraphicFramePr>
        <p:xfrm>
          <a:off x="342783" y="1688413"/>
          <a:ext cx="5726569" cy="2540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822839" y="4121738"/>
            <a:ext cx="580292" cy="3000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685800" hangingPunct="0"/>
            <a:r>
              <a:rPr lang="en-US" sz="1350" dirty="0">
                <a:solidFill>
                  <a:srgbClr val="000000"/>
                </a:solidFill>
                <a:sym typeface="Helvetica"/>
              </a:rPr>
              <a:t>M14A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60432" y="4121738"/>
            <a:ext cx="580292" cy="3000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685800" hangingPunct="0"/>
            <a:r>
              <a:rPr lang="en-US" sz="1350" dirty="0">
                <a:solidFill>
                  <a:srgbClr val="000000"/>
                </a:solidFill>
                <a:sym typeface="Helvetica"/>
              </a:rPr>
              <a:t>M14D</a:t>
            </a:r>
          </a:p>
        </p:txBody>
      </p:sp>
      <p:sp>
        <p:nvSpPr>
          <p:cNvPr id="12" name="Progress of the Work – Manhattan">
            <a:extLst>
              <a:ext uri="{FF2B5EF4-FFF2-40B4-BE49-F238E27FC236}">
                <a16:creationId xmlns:a16="http://schemas.microsoft.com/office/drawing/2014/main" id="{C516F876-4E18-554F-93D4-F3C55F598439}"/>
              </a:ext>
            </a:extLst>
          </p:cNvPr>
          <p:cNvSpPr txBox="1"/>
          <p:nvPr/>
        </p:nvSpPr>
        <p:spPr>
          <a:xfrm>
            <a:off x="1082554" y="1147769"/>
            <a:ext cx="2700858" cy="400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19" rIns="45719" bIns="45719">
            <a:spAutoFit/>
          </a:bodyPr>
          <a:lstStyle>
            <a:lvl1pPr defTabSz="457200">
              <a:lnSpc>
                <a:spcPts val="7900"/>
              </a:lnSpc>
              <a:defRPr sz="5500" b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>
              <a:lnSpc>
                <a:spcPts val="2363"/>
              </a:lnSpc>
              <a:defRPr sz="5000" b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500" dirty="0">
                <a:solidFill>
                  <a:srgbClr val="015B9F"/>
                </a:solidFill>
              </a:rPr>
              <a:t>PM Peak – May 2018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267EE5-AF65-4CDC-9424-8F1328C45939}"/>
              </a:ext>
            </a:extLst>
          </p:cNvPr>
          <p:cNvSpPr txBox="1"/>
          <p:nvPr/>
        </p:nvSpPr>
        <p:spPr>
          <a:xfrm>
            <a:off x="727587" y="4620384"/>
            <a:ext cx="8077200" cy="20774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indent="-285750" defTabSz="685800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Average Speed</a:t>
            </a:r>
          </a:p>
          <a:p>
            <a:pPr marL="742950" lvl="1" indent="-285750" defTabSz="685800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M14A: 4.2 mph</a:t>
            </a:r>
          </a:p>
          <a:p>
            <a:pPr marL="742950" lvl="1" indent="-285750" defTabSz="685800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M14D: 4.6 mph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685800" hangingPunct="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M14 routes spend almost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60%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of their trip at bus stops or stopped in traffic</a:t>
            </a:r>
          </a:p>
          <a:p>
            <a:pPr defTabSz="685800" hangingPunct="0">
              <a:spcAft>
                <a:spcPts val="1200"/>
              </a:spcAft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28856" y="2162371"/>
            <a:ext cx="677008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defTabSz="685800" hangingPunct="0"/>
            <a:r>
              <a:rPr lang="en-US" sz="1600" dirty="0">
                <a:solidFill>
                  <a:schemeClr val="bg1"/>
                </a:solidFill>
                <a:sym typeface="Helvetica"/>
              </a:rPr>
              <a:t>34%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50994" y="2789144"/>
            <a:ext cx="677008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defTabSz="685800" hangingPunct="0"/>
            <a:r>
              <a:rPr lang="en-US" sz="1600" dirty="0">
                <a:solidFill>
                  <a:schemeClr val="bg1"/>
                </a:solidFill>
              </a:rPr>
              <a:t>25</a:t>
            </a:r>
            <a:r>
              <a:rPr lang="en-US" sz="1600" dirty="0">
                <a:solidFill>
                  <a:schemeClr val="bg1"/>
                </a:solidFill>
                <a:sym typeface="Helvetica"/>
              </a:rPr>
              <a:t>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50994" y="3477737"/>
            <a:ext cx="677008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defTabSz="685800" hangingPunct="0"/>
            <a:r>
              <a:rPr lang="en-US" sz="1600" dirty="0">
                <a:solidFill>
                  <a:schemeClr val="bg1"/>
                </a:solidFill>
                <a:sym typeface="Helvetica"/>
              </a:rPr>
              <a:t>41%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34212" y="3488342"/>
            <a:ext cx="677008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defTabSz="685800" hangingPunct="0"/>
            <a:r>
              <a:rPr lang="en-US" sz="1600" dirty="0">
                <a:solidFill>
                  <a:schemeClr val="bg1"/>
                </a:solidFill>
                <a:sym typeface="Helvetica"/>
              </a:rPr>
              <a:t>43%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21669" y="2797542"/>
            <a:ext cx="677008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defTabSz="685800" hangingPunct="0"/>
            <a:r>
              <a:rPr lang="en-US" sz="1600" dirty="0">
                <a:solidFill>
                  <a:schemeClr val="bg1"/>
                </a:solidFill>
                <a:sym typeface="Helvetica"/>
              </a:rPr>
              <a:t>25%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60432" y="2262322"/>
            <a:ext cx="677008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defTabSz="685800" hangingPunct="0"/>
            <a:r>
              <a:rPr lang="en-US" sz="1600" dirty="0">
                <a:solidFill>
                  <a:schemeClr val="bg1"/>
                </a:solidFill>
                <a:sym typeface="Helvetica"/>
              </a:rPr>
              <a:t>32%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57200" y="274638"/>
            <a:ext cx="8229600" cy="7921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M14A/D Performance</a:t>
            </a:r>
          </a:p>
        </p:txBody>
      </p:sp>
    </p:spTree>
    <p:extLst>
      <p:ext uri="{BB962C8B-B14F-4D97-AF65-F5344CB8AC3E}">
        <p14:creationId xmlns:p14="http://schemas.microsoft.com/office/powerpoint/2010/main" val="170583328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fld id="{4570A639-702F-435B-8204-B895AFC425B9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46819"/>
            <a:ext cx="8229600" cy="792162"/>
          </a:xfrm>
        </p:spPr>
        <p:txBody>
          <a:bodyPr/>
          <a:lstStyle/>
          <a:p>
            <a:r>
              <a:rPr lang="en-US" dirty="0">
                <a:latin typeface="HelveticaNeueLT Std" pitchFamily="34" charset="0"/>
              </a:rPr>
              <a:t>Proposed Service Plan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9C20A9-4121-4C15-9043-AB81A0DE22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17" y="882598"/>
            <a:ext cx="8196045" cy="5484645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E2BB216-6B00-43BC-A99E-D296509349DC}"/>
              </a:ext>
            </a:extLst>
          </p:cNvPr>
          <p:cNvCxnSpPr>
            <a:cxnSpLocks/>
          </p:cNvCxnSpPr>
          <p:nvPr/>
        </p:nvCxnSpPr>
        <p:spPr>
          <a:xfrm>
            <a:off x="1723293" y="2453185"/>
            <a:ext cx="40194" cy="169435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2D331E1-FA63-47B8-96A8-5754685451F7}"/>
              </a:ext>
            </a:extLst>
          </p:cNvPr>
          <p:cNvCxnSpPr>
            <a:cxnSpLocks/>
          </p:cNvCxnSpPr>
          <p:nvPr/>
        </p:nvCxnSpPr>
        <p:spPr>
          <a:xfrm flipH="1" flipV="1">
            <a:off x="1559538" y="2479902"/>
            <a:ext cx="61108" cy="171176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2283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>
          <a:xfrm>
            <a:off x="8739554" y="6560591"/>
            <a:ext cx="438087" cy="369570"/>
          </a:xfrm>
        </p:spPr>
        <p:txBody>
          <a:bodyPr/>
          <a:lstStyle/>
          <a:p>
            <a:fld id="{86CB4B4D-7CA3-9044-876B-883B54F8677D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05812"/>
            <a:ext cx="8229600" cy="7921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HelveticaNeueLT Std" pitchFamily="34" charset="0"/>
              </a:rPr>
              <a:t>East Side Stop Spacing Improvements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29221C-CA8B-4800-AA19-6368DD25FD95}"/>
              </a:ext>
            </a:extLst>
          </p:cNvPr>
          <p:cNvSpPr txBox="1"/>
          <p:nvPr/>
        </p:nvSpPr>
        <p:spPr>
          <a:xfrm>
            <a:off x="457200" y="1319070"/>
            <a:ext cx="4114800" cy="44781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14313" indent="-214313" defTabSz="685800" hangingPunct="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Very close existing spacing on A and D branches means slow service</a:t>
            </a:r>
          </a:p>
          <a:p>
            <a:pPr marL="214313" indent="-214313" defTabSz="685800" hangingPunct="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Proposal maintains approximately every other stop, focusing on higher ridership locations and transfer points</a:t>
            </a:r>
          </a:p>
          <a:p>
            <a:pPr marL="214313" indent="-214313" defTabSz="685800" hangingPunct="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Customers will always be within two blocks of a stop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46F9AB-9D35-4E0B-B444-4FB2009B1A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10" t="13600" b="10392"/>
          <a:stretch/>
        </p:blipFill>
        <p:spPr>
          <a:xfrm>
            <a:off x="4548628" y="899541"/>
            <a:ext cx="4356252" cy="535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57266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1_Office Them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15287</TotalTime>
  <Words>919</Words>
  <Application>Microsoft Office PowerPoint</Application>
  <PresentationFormat>On-screen Show (4:3)</PresentationFormat>
  <Paragraphs>170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Helvetica</vt:lpstr>
      <vt:lpstr>HelveticaNeueLT Std</vt:lpstr>
      <vt:lpstr>1_Office Theme</vt:lpstr>
      <vt:lpstr>2_Office Theme</vt:lpstr>
      <vt:lpstr>M14A/D Select Bus Service</vt:lpstr>
      <vt:lpstr>PowerPoint Presentation</vt:lpstr>
      <vt:lpstr>PowerPoint Presentation</vt:lpstr>
      <vt:lpstr>PowerPoint Presentation</vt:lpstr>
      <vt:lpstr>PowerPoint Presentation</vt:lpstr>
      <vt:lpstr>M14A/D Ridership</vt:lpstr>
      <vt:lpstr>PowerPoint Presentation</vt:lpstr>
      <vt:lpstr>Proposed Service Plan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NYCDOT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Thompson, Robert</dc:creator>
  <cp:lastModifiedBy>Thompson, Robert</cp:lastModifiedBy>
  <cp:revision>273</cp:revision>
  <cp:lastPrinted>2014-11-20T14:37:18Z</cp:lastPrinted>
  <dcterms:created xsi:type="dcterms:W3CDTF">2014-04-02T16:04:33Z</dcterms:created>
  <dcterms:modified xsi:type="dcterms:W3CDTF">2019-03-06T22:40:20Z</dcterms:modified>
</cp:coreProperties>
</file>